
<file path=[Content_Types].xml><?xml version="1.0" encoding="utf-8"?>
<Types xmlns="http://schemas.openxmlformats.org/package/2006/content-types">
  <Default ContentType="image/jpeg" Extension="jpg"/>
  <Default ContentType="application/vnd.openxmlformats-officedocument.vmlDrawing" Extension="vml"/>
  <Default ContentType="application/x-fontdata" Extension="fntdata"/>
  <Default ContentType="application/vnd.openxmlformats-officedocument.oleObject" Extension="bin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oleObject" PartName="/ppt/embeddings/oleObject1.bin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</p:sldIdLst>
  <p:sldSz cy="6858000" cx="9144000"/>
  <p:notesSz cx="6858000" cy="9144000"/>
  <p:embeddedFontLst>
    <p:embeddedFont>
      <p:font typeface="Open Sans"/>
      <p:regular r:id="rId56"/>
      <p:bold r:id="rId57"/>
      <p:italic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79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60" roundtripDataSignature="AMtx7mjBwvJSvnEBkk4h9aQB+9scp+xfl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A979257-7410-433F-99A4-9B6FB24BCC6B}">
  <a:tblStyle styleId="{1A979257-7410-433F-99A4-9B6FB24BCC6B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EF4E7"/>
          </a:solidFill>
        </a:fill>
      </a:tcStyle>
    </a:wholeTbl>
    <a:band1H>
      <a:tcTxStyle/>
      <a:tcStyle>
        <a:fill>
          <a:solidFill>
            <a:srgbClr val="FDE8CB"/>
          </a:solidFill>
        </a:fill>
      </a:tcStyle>
    </a:band1H>
    <a:band2H>
      <a:tcTxStyle/>
    </a:band2H>
    <a:band1V>
      <a:tcTxStyle/>
      <a:tcStyle>
        <a:fill>
          <a:solidFill>
            <a:srgbClr val="FDE8CB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7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customschemas.google.com/relationships/presentationmetadata" Target="meta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font" Target="fonts/OpenSans-bold.fntdata"/><Relationship Id="rId12" Type="http://schemas.openxmlformats.org/officeDocument/2006/relationships/slide" Target="slides/slide6.xml"/><Relationship Id="rId56" Type="http://schemas.openxmlformats.org/officeDocument/2006/relationships/font" Target="fonts/OpenSans-regular.fntdata"/><Relationship Id="rId15" Type="http://schemas.openxmlformats.org/officeDocument/2006/relationships/slide" Target="slides/slide9.xml"/><Relationship Id="rId59" Type="http://schemas.openxmlformats.org/officeDocument/2006/relationships/font" Target="fonts/OpenSans-boldItalic.fntdata"/><Relationship Id="rId14" Type="http://schemas.openxmlformats.org/officeDocument/2006/relationships/slide" Target="slides/slide8.xml"/><Relationship Id="rId58" Type="http://schemas.openxmlformats.org/officeDocument/2006/relationships/font" Target="fonts/OpenSans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drawings/_rels/vmlDrawing1.vml.rels><?xml version="1.0" encoding="UTF-8" standalone="yes"?><Relationships xmlns="http://schemas.openxmlformats.org/package/2006/relationships"><Relationship Id="rId1" Type="http://schemas.openxmlformats.org/officeDocument/2006/relationships/image" Target="../media/image7.png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3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3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3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3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4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4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4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4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4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4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4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4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4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4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51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51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6" name="Google Shape;16;p5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5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51"/>
          <p:cNvSpPr txBox="1"/>
          <p:nvPr>
            <p:ph idx="12" type="sldNum"/>
          </p:nvPr>
        </p:nvSpPr>
        <p:spPr>
          <a:xfrm>
            <a:off x="7019925" y="6519863"/>
            <a:ext cx="514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0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60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6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6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60"/>
          <p:cNvSpPr txBox="1"/>
          <p:nvPr>
            <p:ph idx="12" type="sldNum"/>
          </p:nvPr>
        </p:nvSpPr>
        <p:spPr>
          <a:xfrm>
            <a:off x="7019925" y="6519863"/>
            <a:ext cx="514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1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61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6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6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61"/>
          <p:cNvSpPr txBox="1"/>
          <p:nvPr>
            <p:ph idx="12" type="sldNum"/>
          </p:nvPr>
        </p:nvSpPr>
        <p:spPr>
          <a:xfrm>
            <a:off x="7019925" y="6519863"/>
            <a:ext cx="514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Personalizado">
  <p:cSld name="Layout Personalizado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2"/>
          <p:cNvSpPr txBox="1"/>
          <p:nvPr>
            <p:ph type="title"/>
          </p:nvPr>
        </p:nvSpPr>
        <p:spPr>
          <a:xfrm>
            <a:off x="563563" y="1524000"/>
            <a:ext cx="7974012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6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6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62"/>
          <p:cNvSpPr txBox="1"/>
          <p:nvPr>
            <p:ph idx="12" type="sldNum"/>
          </p:nvPr>
        </p:nvSpPr>
        <p:spPr>
          <a:xfrm>
            <a:off x="7019925" y="6519863"/>
            <a:ext cx="514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2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5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52"/>
          <p:cNvSpPr txBox="1"/>
          <p:nvPr>
            <p:ph idx="12" type="sldNum"/>
          </p:nvPr>
        </p:nvSpPr>
        <p:spPr>
          <a:xfrm>
            <a:off x="7019925" y="6519863"/>
            <a:ext cx="514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3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3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5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3"/>
          <p:cNvSpPr txBox="1"/>
          <p:nvPr>
            <p:ph idx="12" type="sldNum"/>
          </p:nvPr>
        </p:nvSpPr>
        <p:spPr>
          <a:xfrm>
            <a:off x="7019925" y="6519863"/>
            <a:ext cx="514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4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5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5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4"/>
          <p:cNvSpPr txBox="1"/>
          <p:nvPr>
            <p:ph idx="12" type="sldNum"/>
          </p:nvPr>
        </p:nvSpPr>
        <p:spPr>
          <a:xfrm>
            <a:off x="7019925" y="6519863"/>
            <a:ext cx="514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5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5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55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55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55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5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55"/>
          <p:cNvSpPr txBox="1"/>
          <p:nvPr>
            <p:ph idx="12" type="sldNum"/>
          </p:nvPr>
        </p:nvSpPr>
        <p:spPr>
          <a:xfrm>
            <a:off x="7019925" y="6519863"/>
            <a:ext cx="514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6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5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5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56"/>
          <p:cNvSpPr txBox="1"/>
          <p:nvPr>
            <p:ph idx="12" type="sldNum"/>
          </p:nvPr>
        </p:nvSpPr>
        <p:spPr>
          <a:xfrm>
            <a:off x="7019925" y="6519863"/>
            <a:ext cx="514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5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5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57"/>
          <p:cNvSpPr txBox="1"/>
          <p:nvPr>
            <p:ph idx="12" type="sldNum"/>
          </p:nvPr>
        </p:nvSpPr>
        <p:spPr>
          <a:xfrm>
            <a:off x="7019925" y="6519863"/>
            <a:ext cx="514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8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58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58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0" name="Google Shape;60;p5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5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58"/>
          <p:cNvSpPr txBox="1"/>
          <p:nvPr>
            <p:ph idx="12" type="sldNum"/>
          </p:nvPr>
        </p:nvSpPr>
        <p:spPr>
          <a:xfrm>
            <a:off x="7019925" y="6519863"/>
            <a:ext cx="514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9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59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59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7" name="Google Shape;67;p5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5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59"/>
          <p:cNvSpPr txBox="1"/>
          <p:nvPr>
            <p:ph idx="12" type="sldNum"/>
          </p:nvPr>
        </p:nvSpPr>
        <p:spPr>
          <a:xfrm>
            <a:off x="7019925" y="6519863"/>
            <a:ext cx="514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3.png"/><Relationship Id="rId2" Type="http://schemas.openxmlformats.org/officeDocument/2006/relationships/image" Target="../media/image1.jp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0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rgbClr val="C80E2D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rgbClr val="C80E2D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rgbClr val="C80E2D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rgbClr val="C80E2D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rgbClr val="C80E2D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rgbClr val="C80E2D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rgbClr val="C80E2D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rgbClr val="C80E2D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rgbClr val="C80E2D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p5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5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5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50"/>
          <p:cNvSpPr txBox="1"/>
          <p:nvPr>
            <p:ph idx="12" type="sldNum"/>
          </p:nvPr>
        </p:nvSpPr>
        <p:spPr>
          <a:xfrm>
            <a:off x="7019925" y="6519863"/>
            <a:ext cx="5143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" name="Google Shape;11;p50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31750" y="6308725"/>
            <a:ext cx="1371600" cy="536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cc_logo_2.jpg" id="12" name="Google Shape;12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96188" y="6142038"/>
            <a:ext cx="1547812" cy="715962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www.fapesp.org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vmlDrawing" Target="../drawings/vmlDrawing1.vml"/><Relationship Id="rId4" Type="http://schemas.openxmlformats.org/officeDocument/2006/relationships/oleObject" Target="../embeddings/oleObject1.bin"/><Relationship Id="rId5" Type="http://schemas.openxmlformats.org/officeDocument/2006/relationships/oleObject" Target="../embeddings/oleObject1.bin"/><Relationship Id="rId6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www.rfc-editor.org/rfcsearch.html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4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1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9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://www.thewildernessdowntown.com/" TargetMode="Externa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://www.rfc-editor.org/cgi-bin/rfcdoctype.pl?loc=RFC&amp;letsgo=1945&amp;type=http&amp;file_format=txt" TargetMode="External"/><Relationship Id="rId4" Type="http://schemas.openxmlformats.org/officeDocument/2006/relationships/hyperlink" Target="http://www.rfc-editor.org/cgi-bin/rfcdoctype.pl?loc=RFC&amp;letsgo=2068&amp;type=http&amp;file_format=txt" TargetMode="External"/><Relationship Id="rId5" Type="http://schemas.openxmlformats.org/officeDocument/2006/relationships/image" Target="../media/image13.jp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://www.scholl.edu/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Camada de Aplicação</a:t>
            </a:r>
            <a:endParaRPr/>
          </a:p>
        </p:txBody>
      </p:sp>
      <p:sp>
        <p:nvSpPr>
          <p:cNvPr id="92" name="Google Shape;92;p1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0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Organização hierárquica</a:t>
            </a:r>
            <a:endParaRPr/>
          </a:p>
        </p:txBody>
      </p:sp>
      <p:sp>
        <p:nvSpPr>
          <p:cNvPr id="147" name="Google Shape;147;p1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Tabela centralizada de nomes constantemente modificada: problema de difícil solução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Internet dividida em centenas de domínios de 1º nível;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Domínios de 1º nível: Genérico e de Países: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Genéricos: edu, com, mil, net, gov e org;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Países (ISO 3166) : uma entrada para cada país, br, fr, jp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DNS = Sistema Postal (nome, endereço, cidade);</a:t>
            </a:r>
            <a:endParaRPr/>
          </a:p>
          <a:p>
            <a:pPr indent="-15494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1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Hierarquia de nomes</a:t>
            </a:r>
            <a:endParaRPr/>
          </a:p>
        </p:txBody>
      </p:sp>
      <p:pic>
        <p:nvPicPr>
          <p:cNvPr id="153" name="Google Shape;15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7578" y="2091929"/>
            <a:ext cx="9077325" cy="3957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2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Organização hierárquica</a:t>
            </a:r>
            <a:endParaRPr/>
          </a:p>
        </p:txBody>
      </p:sp>
      <p:sp>
        <p:nvSpPr>
          <p:cNvPr id="159" name="Google Shape;159;p12"/>
          <p:cNvSpPr txBox="1"/>
          <p:nvPr/>
        </p:nvSpPr>
        <p:spPr>
          <a:xfrm>
            <a:off x="908050" y="4070350"/>
            <a:ext cx="8994775" cy="1016000"/>
          </a:xfrm>
          <a:prstGeom prst="rect">
            <a:avLst/>
          </a:prstGeom>
          <a:noFill/>
          <a:ln>
            <a:noFill/>
          </a:ln>
        </p:spPr>
        <p:txBody>
          <a:bodyPr anchorCtr="0" anchor="b" bIns="46800" lIns="90000" spcFirstLastPara="1" rIns="90000" wrap="square" tIns="468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0" name="Google Shape;160;p12"/>
          <p:cNvSpPr txBox="1"/>
          <p:nvPr/>
        </p:nvSpPr>
        <p:spPr>
          <a:xfrm>
            <a:off x="565151" y="1717478"/>
            <a:ext cx="8176470" cy="3079947"/>
          </a:xfrm>
          <a:prstGeom prst="rect">
            <a:avLst/>
          </a:prstGeom>
          <a:noFill/>
          <a:ln>
            <a:noFill/>
          </a:ln>
        </p:spPr>
        <p:txBody>
          <a:bodyPr anchorCtr="0" anchor="b" bIns="46800" lIns="90000" spcFirstLastPara="1" rIns="90000" wrap="square" tIns="468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i="0" lang="en-US" sz="24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Nomes de domínios:</a:t>
            </a:r>
            <a:endParaRPr/>
          </a:p>
          <a:p>
            <a:pPr indent="-152400" lvl="0" marL="0" marR="0" rtl="0" algn="l"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rebuchet MS"/>
              <a:buChar char="•"/>
            </a:pPr>
            <a:r>
              <a:rPr b="1" i="0" lang="en-US" sz="24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Não fazem distinção entre maiúsculos ou minúsculos;</a:t>
            </a:r>
            <a:endParaRPr/>
          </a:p>
          <a:p>
            <a:pPr indent="-152400" lvl="0" marL="0" marR="0" rtl="0" algn="l"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rebuchet MS"/>
              <a:buChar char="•"/>
            </a:pPr>
            <a:r>
              <a:rPr b="1" i="0" lang="en-US" sz="24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Componentes: nomes separados por pontos, podem ter até 63 caracteres;</a:t>
            </a:r>
            <a:endParaRPr/>
          </a:p>
          <a:p>
            <a:pPr indent="-152400" lvl="0" marL="0" marR="0" rtl="0" algn="l"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rebuchet MS"/>
              <a:buChar char="•"/>
            </a:pPr>
            <a:r>
              <a:rPr b="1" i="0" lang="en-US" sz="24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Caminho completo: máximo de 255 caracteres.</a:t>
            </a:r>
            <a:endParaRPr/>
          </a:p>
          <a:p>
            <a:pPr indent="0" lvl="0" marL="0" marR="0" rtl="0" algn="ctr">
              <a:spcBef>
                <a:spcPts val="150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Trebuchet MS"/>
              <a:buNone/>
            </a:pPr>
            <a:r>
              <a:rPr b="1" i="0" lang="en-US" sz="2400" u="none" cap="none" strike="noStrike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 Componente_1. Componente_2. ... .ufop.br</a:t>
            </a:r>
            <a:endParaRPr b="1" i="0" sz="2400" u="none" cap="none" strike="noStrike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1" name="Google Shape;161;p12"/>
          <p:cNvSpPr txBox="1"/>
          <p:nvPr/>
        </p:nvSpPr>
        <p:spPr>
          <a:xfrm>
            <a:off x="1855788" y="4716463"/>
            <a:ext cx="2309812" cy="631825"/>
          </a:xfrm>
          <a:prstGeom prst="rect">
            <a:avLst/>
          </a:prstGeom>
          <a:noFill/>
          <a:ln>
            <a:noFill/>
          </a:ln>
        </p:spPr>
        <p:txBody>
          <a:bodyPr anchorCtr="0" anchor="b" bIns="46800" lIns="90000" spcFirstLastPara="1" rIns="90000" wrap="square" tIns="468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|----------------------------------|</a:t>
            </a:r>
            <a:endParaRPr/>
          </a:p>
          <a:p>
            <a:pPr indent="0" lvl="0" marL="0" marR="0" rtl="0" algn="ctr">
              <a:spcBef>
                <a:spcPts val="875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Máximo 63 caracteres</a:t>
            </a:r>
            <a:endParaRPr/>
          </a:p>
        </p:txBody>
      </p:sp>
      <p:sp>
        <p:nvSpPr>
          <p:cNvPr id="162" name="Google Shape;162;p12"/>
          <p:cNvSpPr txBox="1"/>
          <p:nvPr/>
        </p:nvSpPr>
        <p:spPr>
          <a:xfrm>
            <a:off x="1793875" y="5389563"/>
            <a:ext cx="7178675" cy="631825"/>
          </a:xfrm>
          <a:prstGeom prst="rect">
            <a:avLst/>
          </a:prstGeom>
          <a:noFill/>
          <a:ln>
            <a:noFill/>
          </a:ln>
        </p:spPr>
        <p:txBody>
          <a:bodyPr anchorCtr="0" anchor="b" bIns="46800" lIns="90000" spcFirstLastPara="1" rIns="90000" wrap="square" tIns="468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|------------------------------------------------------------------------------------------------------------|</a:t>
            </a:r>
            <a:endParaRPr/>
          </a:p>
          <a:p>
            <a:pPr indent="0" lvl="0" marL="0" marR="0" rtl="0" algn="ctr">
              <a:spcBef>
                <a:spcPts val="875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Máximo 255 caracteres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Existem regras para nomes?</a:t>
            </a:r>
            <a:endParaRPr/>
          </a:p>
        </p:txBody>
      </p:sp>
      <p:sp>
        <p:nvSpPr>
          <p:cNvPr id="168" name="Google Shape;168;p13"/>
          <p:cNvSpPr txBox="1"/>
          <p:nvPr/>
        </p:nvSpPr>
        <p:spPr>
          <a:xfrm>
            <a:off x="196070" y="1933107"/>
            <a:ext cx="9036050" cy="4148138"/>
          </a:xfrm>
          <a:prstGeom prst="rect">
            <a:avLst/>
          </a:prstGeom>
          <a:noFill/>
          <a:ln>
            <a:noFill/>
          </a:ln>
        </p:spPr>
        <p:txBody>
          <a:bodyPr anchorCtr="0" anchor="b" bIns="46800" lIns="90000" spcFirstLastPara="1" rIns="90000" wrap="square" tIns="46800">
            <a:spAutoFit/>
          </a:bodyPr>
          <a:lstStyle/>
          <a:p>
            <a:pPr indent="-15240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•"/>
            </a:pPr>
            <a:r>
              <a:rPr b="1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Cada domínio controla como serão alocados todos os domínios abaixo dele.</a:t>
            </a:r>
            <a:endParaRPr/>
          </a:p>
          <a:p>
            <a:pPr indent="-152400" lvl="0" marL="0" marR="0" rtl="0" algn="l"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•"/>
            </a:pPr>
            <a:r>
              <a:rPr b="1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Atribuição de nomes: considera as fronteiras organizacionais e não a rede física;</a:t>
            </a:r>
            <a:endParaRPr/>
          </a:p>
          <a:p>
            <a:pPr indent="-152400" lvl="0" marL="0" marR="0" rtl="0" algn="l"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•"/>
            </a:pPr>
            <a:r>
              <a:rPr b="1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Para criar um novo domínio é necessário a permissão do domínio no qual está inserido;</a:t>
            </a:r>
            <a:endParaRPr/>
          </a:p>
          <a:p>
            <a:pPr indent="-152400" lvl="0" marL="0" marR="0" rtl="0" algn="l"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•"/>
            </a:pPr>
            <a:r>
              <a:rPr b="1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No Brasil a  FAPESP, é o órgão responsável pelo registro e manutenção dos domínios .br; </a:t>
            </a:r>
            <a:r>
              <a:rPr b="1" i="0" lang="en-US" sz="2400" u="sng" cap="none" strike="noStrike">
                <a:solidFill>
                  <a:srgbClr val="FC0128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www.fapesp.org</a:t>
            </a:r>
            <a:endParaRPr/>
          </a:p>
          <a:p>
            <a:pPr indent="-152400" lvl="0" marL="0" marR="0" rtl="0" algn="l"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•"/>
            </a:pPr>
            <a:r>
              <a:rPr b="1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Quais os domínios disponibilizados pela FAPESP atualmente?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4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DNS no Brasil</a:t>
            </a:r>
            <a:endParaRPr/>
          </a:p>
        </p:txBody>
      </p:sp>
      <p:sp>
        <p:nvSpPr>
          <p:cNvPr id="174" name="Google Shape;174;p14"/>
          <p:cNvSpPr txBox="1"/>
          <p:nvPr/>
        </p:nvSpPr>
        <p:spPr>
          <a:xfrm>
            <a:off x="292140" y="1944290"/>
            <a:ext cx="8994775" cy="4121257"/>
          </a:xfrm>
          <a:prstGeom prst="rect">
            <a:avLst/>
          </a:prstGeom>
          <a:noFill/>
          <a:ln>
            <a:noFill/>
          </a:ln>
        </p:spPr>
        <p:txBody>
          <a:bodyPr anchorCtr="0" anchor="b" bIns="46800" lIns="90000" spcFirstLastPara="1" rIns="90000" wrap="square" tIns="468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Empresa</a:t>
            </a:r>
            <a:r>
              <a:rPr b="0" i="0" lang="en-US" sz="2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- extensões :</a:t>
            </a:r>
            <a:endParaRPr/>
          </a:p>
          <a:p>
            <a:pPr indent="0" lvl="0" marL="0" marR="0" rtl="0" algn="l">
              <a:spcBef>
                <a:spcPts val="125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AGR.BR, AM.BR, ART.BR, EDU.BR, COOP.BR, COM.BR, ESP.BR, FAR.BR, FM.BR, G12.BR, GOV.BR, IMB.BR, IND.BR, INF.BR, MIL.BR, NET.BR, ORG.BR, PSI.BR, REC.BR , SRV.BR, TMP.BR, TUR.BR, TV.BR, ETC.BR</a:t>
            </a:r>
            <a:br>
              <a:rPr b="0" i="0" lang="en-US" sz="2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b="1" i="0" lang="en-US" sz="2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Pessoa Física ou Profissionais Liberais</a:t>
            </a:r>
            <a:r>
              <a:rPr b="0" i="0" lang="en-US" sz="2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- extensões:</a:t>
            </a:r>
            <a:endParaRPr/>
          </a:p>
          <a:p>
            <a:pPr indent="0" lvl="0" marL="0" marR="0" rtl="0" algn="l">
              <a:spcBef>
                <a:spcPts val="125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ADM.BR, ADV.BR, ARQ.BR, ATO.BR, BIO.BR, BMD.BR, CIM.BR, CNG.BR, CNT.BR, ECN.BR, ENG.BR, ETI.BR, FND.BR, FOT.BR, FST.BR, GGF.BR, JOR.BR, LEL.BR, MAT.BR, MED.BR, MUS.BR, NOT.BR, NTR.BR, ODO.BR, PPG.BR, PRO.BR, PSC.BR, QSL.BR, SLG.BR, TRD.BR, VET.BR, ZLG.BR, NOM.BR</a:t>
            </a:r>
            <a:endParaRPr/>
          </a:p>
          <a:p>
            <a:pPr indent="0" lvl="0" marL="0" marR="0" rtl="0" algn="l">
              <a:spcBef>
                <a:spcPts val="125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Internacional: </a:t>
            </a:r>
            <a:r>
              <a:rPr b="0" i="0" lang="en-US" sz="2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.COM, .ORG, .NET, .INFO, .BIZ, .US</a:t>
            </a:r>
            <a:r>
              <a:rPr b="1" i="0" lang="en-US" sz="2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/>
          </a:p>
          <a:p>
            <a:pPr indent="0" lvl="0" marL="0" marR="0" rtl="0" algn="l">
              <a:spcBef>
                <a:spcPts val="125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Custos: R$ 30,00 no Brasil e U$ 6,00 nos EUA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5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Funcionamento</a:t>
            </a:r>
            <a:endParaRPr/>
          </a:p>
        </p:txBody>
      </p:sp>
      <p:sp>
        <p:nvSpPr>
          <p:cNvPr id="180" name="Google Shape;180;p15"/>
          <p:cNvSpPr txBox="1"/>
          <p:nvPr/>
        </p:nvSpPr>
        <p:spPr>
          <a:xfrm>
            <a:off x="736600" y="1522623"/>
            <a:ext cx="8610600" cy="2506662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-13970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rebuchet MS"/>
              <a:buChar char="•"/>
            </a:pPr>
            <a:r>
              <a:rPr b="0" i="0" lang="en-US" sz="2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b="1" i="0" lang="en-US" sz="2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Aplicação solicita IP de um host através do Resolvedor, passando o nome do host como parâmetro</a:t>
            </a:r>
            <a:endParaRPr/>
          </a:p>
          <a:p>
            <a:pPr indent="-13970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rebuchet MS"/>
              <a:buChar char="•"/>
            </a:pPr>
            <a:r>
              <a:rPr b="1" i="0" lang="en-US" sz="2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Resolvedor envia pacote UDP para o DNS local que processa o nome e retorna o IP para o Resolvedor</a:t>
            </a:r>
            <a:endParaRPr b="1" i="0" sz="22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13970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Trebuchet MS"/>
              <a:buChar char="•"/>
            </a:pPr>
            <a:r>
              <a:rPr b="1" i="0" lang="en-US" sz="2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Resolvedor retorna IP do host para a aplicação</a:t>
            </a:r>
            <a:endParaRPr/>
          </a:p>
        </p:txBody>
      </p:sp>
      <p:sp>
        <p:nvSpPr>
          <p:cNvPr id="181" name="Google Shape;181;p15"/>
          <p:cNvSpPr txBox="1"/>
          <p:nvPr/>
        </p:nvSpPr>
        <p:spPr>
          <a:xfrm>
            <a:off x="4238625" y="4496010"/>
            <a:ext cx="1155700" cy="63182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b" bIns="46800" lIns="90000" spcFirstLastPara="1" rIns="90000" wrap="square" tIns="468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Mail</a:t>
            </a:r>
            <a:endParaRPr/>
          </a:p>
          <a:p>
            <a:pPr indent="0" lvl="0" marL="0" marR="0" rtl="0" algn="ctr">
              <a:spcBef>
                <a:spcPts val="875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Program</a:t>
            </a:r>
            <a:endParaRPr/>
          </a:p>
        </p:txBody>
      </p:sp>
      <p:sp>
        <p:nvSpPr>
          <p:cNvPr id="182" name="Google Shape;182;p15"/>
          <p:cNvSpPr txBox="1"/>
          <p:nvPr/>
        </p:nvSpPr>
        <p:spPr>
          <a:xfrm>
            <a:off x="2093913" y="4496010"/>
            <a:ext cx="1155700" cy="63182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b" bIns="46800" lIns="90000" spcFirstLastPara="1" rIns="90000" wrap="square" tIns="468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Name</a:t>
            </a:r>
            <a:endParaRPr/>
          </a:p>
          <a:p>
            <a:pPr indent="0" lvl="0" marL="0" marR="0" rtl="0" algn="ctr">
              <a:spcBef>
                <a:spcPts val="875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Server</a:t>
            </a:r>
            <a:endParaRPr/>
          </a:p>
        </p:txBody>
      </p:sp>
      <p:sp>
        <p:nvSpPr>
          <p:cNvPr id="183" name="Google Shape;183;p15"/>
          <p:cNvSpPr txBox="1"/>
          <p:nvPr/>
        </p:nvSpPr>
        <p:spPr>
          <a:xfrm>
            <a:off x="4259263" y="6350210"/>
            <a:ext cx="1155700" cy="306388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b" bIns="46800" lIns="90000" spcFirstLastPara="1" rIns="90000" wrap="square" tIns="468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IP</a:t>
            </a:r>
            <a:endParaRPr/>
          </a:p>
        </p:txBody>
      </p:sp>
      <p:sp>
        <p:nvSpPr>
          <p:cNvPr id="184" name="Google Shape;184;p15"/>
          <p:cNvSpPr txBox="1"/>
          <p:nvPr/>
        </p:nvSpPr>
        <p:spPr>
          <a:xfrm>
            <a:off x="4238625" y="5588210"/>
            <a:ext cx="1155700" cy="306388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b" bIns="46800" lIns="90000" spcFirstLastPara="1" rIns="90000" wrap="square" tIns="468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TCP</a:t>
            </a:r>
            <a:endParaRPr/>
          </a:p>
        </p:txBody>
      </p:sp>
      <p:cxnSp>
        <p:nvCxnSpPr>
          <p:cNvPr id="185" name="Google Shape;185;p15"/>
          <p:cNvCxnSpPr/>
          <p:nvPr/>
        </p:nvCxnSpPr>
        <p:spPr>
          <a:xfrm flipH="1">
            <a:off x="3248025" y="4919873"/>
            <a:ext cx="992188" cy="1587"/>
          </a:xfrm>
          <a:prstGeom prst="straightConnector1">
            <a:avLst/>
          </a:prstGeom>
          <a:noFill/>
          <a:ln cap="flat" cmpd="sng" w="9525">
            <a:solidFill>
              <a:srgbClr val="0033CC"/>
            </a:solidFill>
            <a:prstDash val="solid"/>
            <a:miter lim="800000"/>
            <a:headEnd len="med" w="med" type="triangle"/>
            <a:tailEnd len="med" w="med" type="none"/>
          </a:ln>
        </p:spPr>
      </p:cxnSp>
      <p:cxnSp>
        <p:nvCxnSpPr>
          <p:cNvPr id="186" name="Google Shape;186;p15"/>
          <p:cNvCxnSpPr/>
          <p:nvPr/>
        </p:nvCxnSpPr>
        <p:spPr>
          <a:xfrm>
            <a:off x="4816475" y="5129423"/>
            <a:ext cx="1588" cy="457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187" name="Google Shape;187;p15"/>
          <p:cNvCxnSpPr/>
          <p:nvPr/>
        </p:nvCxnSpPr>
        <p:spPr>
          <a:xfrm>
            <a:off x="4816475" y="5891423"/>
            <a:ext cx="1588" cy="457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188" name="Google Shape;188;p15"/>
          <p:cNvCxnSpPr/>
          <p:nvPr/>
        </p:nvCxnSpPr>
        <p:spPr>
          <a:xfrm>
            <a:off x="4795838" y="4043573"/>
            <a:ext cx="1587" cy="457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189" name="Google Shape;189;p15"/>
          <p:cNvSpPr txBox="1"/>
          <p:nvPr/>
        </p:nvSpPr>
        <p:spPr>
          <a:xfrm>
            <a:off x="4217988" y="3737185"/>
            <a:ext cx="1155700" cy="306388"/>
          </a:xfrm>
          <a:prstGeom prst="rect">
            <a:avLst/>
          </a:prstGeom>
          <a:noFill/>
          <a:ln cap="flat" cmpd="sng" w="9525">
            <a:solidFill>
              <a:srgbClr val="618FF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b" bIns="46800" lIns="90000" spcFirstLastPara="1" rIns="90000" wrap="square" tIns="468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0033CC"/>
                </a:solidFill>
                <a:latin typeface="Arial"/>
                <a:ea typeface="Arial"/>
                <a:cs typeface="Arial"/>
                <a:sym typeface="Arial"/>
              </a:rPr>
              <a:t>User</a:t>
            </a:r>
            <a:endParaRPr/>
          </a:p>
        </p:txBody>
      </p:sp>
      <p:sp>
        <p:nvSpPr>
          <p:cNvPr id="190" name="Google Shape;190;p15"/>
          <p:cNvSpPr txBox="1"/>
          <p:nvPr/>
        </p:nvSpPr>
        <p:spPr>
          <a:xfrm>
            <a:off x="4981575" y="4041985"/>
            <a:ext cx="2227263" cy="306388"/>
          </a:xfrm>
          <a:prstGeom prst="rect">
            <a:avLst/>
          </a:prstGeom>
          <a:noFill/>
          <a:ln>
            <a:noFill/>
          </a:ln>
        </p:spPr>
        <p:txBody>
          <a:bodyPr anchorCtr="0" anchor="b" bIns="46800" lIns="90000" spcFirstLastPara="1" rIns="90000" wrap="square" tIns="468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mail@dcc.ufmg.br    1</a:t>
            </a:r>
            <a:endParaRPr/>
          </a:p>
        </p:txBody>
      </p:sp>
      <p:sp>
        <p:nvSpPr>
          <p:cNvPr id="191" name="Google Shape;191;p15"/>
          <p:cNvSpPr txBox="1"/>
          <p:nvPr/>
        </p:nvSpPr>
        <p:spPr>
          <a:xfrm>
            <a:off x="2754313" y="4118185"/>
            <a:ext cx="1749425" cy="306388"/>
          </a:xfrm>
          <a:prstGeom prst="rect">
            <a:avLst/>
          </a:prstGeom>
          <a:noFill/>
          <a:ln>
            <a:noFill/>
          </a:ln>
        </p:spPr>
        <p:txBody>
          <a:bodyPr anchorCtr="0" anchor="b" bIns="46800" lIns="90000" spcFirstLastPara="1" rIns="90000" wrap="square" tIns="468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   dcc.ufmg.br</a:t>
            </a:r>
            <a:endParaRPr/>
          </a:p>
        </p:txBody>
      </p:sp>
      <p:sp>
        <p:nvSpPr>
          <p:cNvPr id="192" name="Google Shape;192;p15"/>
          <p:cNvSpPr txBox="1"/>
          <p:nvPr/>
        </p:nvSpPr>
        <p:spPr>
          <a:xfrm>
            <a:off x="2547938" y="5088148"/>
            <a:ext cx="1897062" cy="306387"/>
          </a:xfrm>
          <a:prstGeom prst="rect">
            <a:avLst/>
          </a:prstGeom>
          <a:noFill/>
          <a:ln>
            <a:noFill/>
          </a:ln>
        </p:spPr>
        <p:txBody>
          <a:bodyPr anchorCtr="0" anchor="b" bIns="46800" lIns="90000" spcFirstLastPara="1" rIns="90000" wrap="square" tIns="468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3       150.164.10.1</a:t>
            </a:r>
            <a:endParaRPr/>
          </a:p>
        </p:txBody>
      </p:sp>
      <p:sp>
        <p:nvSpPr>
          <p:cNvPr id="193" name="Google Shape;193;p15"/>
          <p:cNvSpPr txBox="1"/>
          <p:nvPr/>
        </p:nvSpPr>
        <p:spPr>
          <a:xfrm>
            <a:off x="4981575" y="5184985"/>
            <a:ext cx="2309813" cy="306388"/>
          </a:xfrm>
          <a:prstGeom prst="rect">
            <a:avLst/>
          </a:prstGeom>
          <a:noFill/>
          <a:ln>
            <a:noFill/>
          </a:ln>
        </p:spPr>
        <p:txBody>
          <a:bodyPr anchorCtr="0" anchor="b" bIns="46800" lIns="90000" spcFirstLastPara="1" rIns="90000" wrap="square" tIns="468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150.164.10.1      4</a:t>
            </a:r>
            <a:endParaRPr/>
          </a:p>
        </p:txBody>
      </p:sp>
      <p:sp>
        <p:nvSpPr>
          <p:cNvPr id="194" name="Google Shape;194;p15"/>
          <p:cNvSpPr txBox="1"/>
          <p:nvPr/>
        </p:nvSpPr>
        <p:spPr>
          <a:xfrm>
            <a:off x="5064125" y="5946985"/>
            <a:ext cx="2309813" cy="306388"/>
          </a:xfrm>
          <a:prstGeom prst="rect">
            <a:avLst/>
          </a:prstGeom>
          <a:noFill/>
          <a:ln>
            <a:noFill/>
          </a:ln>
        </p:spPr>
        <p:txBody>
          <a:bodyPr anchorCtr="0" anchor="b" bIns="46800" lIns="90000" spcFirstLastPara="1" rIns="90000" wrap="square" tIns="468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150.164.10.1      5</a:t>
            </a:r>
            <a:endParaRPr/>
          </a:p>
        </p:txBody>
      </p:sp>
      <p:cxnSp>
        <p:nvCxnSpPr>
          <p:cNvPr id="195" name="Google Shape;195;p15"/>
          <p:cNvCxnSpPr/>
          <p:nvPr/>
        </p:nvCxnSpPr>
        <p:spPr>
          <a:xfrm flipH="1">
            <a:off x="3235325" y="4594435"/>
            <a:ext cx="1017588" cy="1588"/>
          </a:xfrm>
          <a:prstGeom prst="straightConnector1">
            <a:avLst/>
          </a:prstGeom>
          <a:noFill/>
          <a:ln cap="flat" cmpd="sng" w="28425">
            <a:solidFill>
              <a:srgbClr val="FF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196" name="Google Shape;196;p15"/>
          <p:cNvSpPr/>
          <p:nvPr/>
        </p:nvSpPr>
        <p:spPr>
          <a:xfrm>
            <a:off x="3451225" y="4522998"/>
            <a:ext cx="571500" cy="28575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UDP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6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Funcionamento com zonas</a:t>
            </a:r>
            <a:endParaRPr/>
          </a:p>
        </p:txBody>
      </p:sp>
      <p:pic>
        <p:nvPicPr>
          <p:cNvPr id="202" name="Google Shape;202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3002" y="2589646"/>
            <a:ext cx="8637995" cy="225339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16"/>
          <p:cNvSpPr txBox="1"/>
          <p:nvPr/>
        </p:nvSpPr>
        <p:spPr>
          <a:xfrm>
            <a:off x="565150" y="1473200"/>
            <a:ext cx="8994775" cy="1016000"/>
          </a:xfrm>
          <a:prstGeom prst="rect">
            <a:avLst/>
          </a:prstGeom>
          <a:noFill/>
          <a:ln>
            <a:noFill/>
          </a:ln>
        </p:spPr>
        <p:txBody>
          <a:bodyPr anchorCtr="0" anchor="b" bIns="46800" lIns="90000" spcFirstLastPara="1" rIns="90000" wrap="square" tIns="468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sng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Exemplo</a:t>
            </a:r>
            <a:r>
              <a:rPr b="1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endParaRPr/>
          </a:p>
          <a:p>
            <a:pPr indent="0" lvl="0" marL="0" marR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Aplicação pesquisa linda.cs.yale.edu</a:t>
            </a:r>
            <a:r>
              <a:rPr b="1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7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Servidores raiz</a:t>
            </a:r>
            <a:endParaRPr/>
          </a:p>
        </p:txBody>
      </p:sp>
      <p:sp>
        <p:nvSpPr>
          <p:cNvPr id="209" name="Google Shape;209;p17"/>
          <p:cNvSpPr txBox="1"/>
          <p:nvPr/>
        </p:nvSpPr>
        <p:spPr>
          <a:xfrm>
            <a:off x="457200" y="1337320"/>
            <a:ext cx="7934568" cy="22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São contatados pelos servidores de nomes locais que não podem resolver um nome</a:t>
            </a:r>
            <a:endParaRPr b="0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713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Servidores de nomes raiz:</a:t>
            </a:r>
            <a:endParaRPr/>
          </a:p>
          <a:p>
            <a:pPr indent="-342900" lvl="1" marL="614362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Buscam servidores de nomes autorizados se o mapeamento do nome não 	for conhecido </a:t>
            </a:r>
            <a:endParaRPr/>
          </a:p>
          <a:p>
            <a:pPr indent="-342900" lvl="1" marL="614362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Conseguem o mapeamento</a:t>
            </a:r>
            <a:endParaRPr b="0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614362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Retornam o mapeamento para o servidor de nomes local</a:t>
            </a:r>
            <a:endParaRPr/>
          </a:p>
        </p:txBody>
      </p:sp>
      <p:grpSp>
        <p:nvGrpSpPr>
          <p:cNvPr id="210" name="Google Shape;210;p17"/>
          <p:cNvGrpSpPr/>
          <p:nvPr/>
        </p:nvGrpSpPr>
        <p:grpSpPr>
          <a:xfrm>
            <a:off x="414338" y="3462983"/>
            <a:ext cx="6553199" cy="3454399"/>
            <a:chOff x="261" y="1987"/>
            <a:chExt cx="4128" cy="2176"/>
          </a:xfrm>
        </p:grpSpPr>
        <p:sp>
          <p:nvSpPr>
            <p:cNvPr id="211" name="Google Shape;211;p17"/>
            <p:cNvSpPr/>
            <p:nvPr/>
          </p:nvSpPr>
          <p:spPr>
            <a:xfrm>
              <a:off x="261" y="1987"/>
              <a:ext cx="4128" cy="21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12" name="Google Shape;212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203" y="2570"/>
              <a:ext cx="3082" cy="159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3" name="Google Shape;213;p17"/>
            <p:cNvSpPr/>
            <p:nvPr/>
          </p:nvSpPr>
          <p:spPr>
            <a:xfrm>
              <a:off x="1472" y="2092"/>
              <a:ext cx="460" cy="905"/>
            </a:xfrm>
            <a:custGeom>
              <a:rect b="b" l="l" r="r" t="t"/>
              <a:pathLst>
                <a:path extrusionOk="0" h="1893" w="963">
                  <a:moveTo>
                    <a:pt x="0" y="0"/>
                  </a:moveTo>
                  <a:lnTo>
                    <a:pt x="0" y="930"/>
                  </a:lnTo>
                  <a:lnTo>
                    <a:pt x="963" y="1893"/>
                  </a:lnTo>
                </a:path>
              </a:pathLst>
            </a:custGeom>
            <a:noFill/>
            <a:ln cap="flat" cmpd="sng" w="1907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17"/>
            <p:cNvSpPr txBox="1"/>
            <p:nvPr/>
          </p:nvSpPr>
          <p:spPr>
            <a:xfrm>
              <a:off x="419" y="3503"/>
              <a:ext cx="1444" cy="26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5625" lIns="71275" spcFirstLastPara="1" rIns="71275" wrap="square" tIns="356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1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b USC-ISI Marina del Rey, CA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1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  ICANN Marina del Rey, CA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0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1007" y="3109"/>
              <a:ext cx="544" cy="398"/>
            </a:xfrm>
            <a:custGeom>
              <a:rect b="b" l="l" r="r" t="t"/>
              <a:pathLst>
                <a:path extrusionOk="0" h="426" w="582">
                  <a:moveTo>
                    <a:pt x="0" y="426"/>
                  </a:moveTo>
                  <a:lnTo>
                    <a:pt x="582" y="0"/>
                  </a:lnTo>
                </a:path>
              </a:pathLst>
            </a:custGeom>
            <a:noFill/>
            <a:ln cap="flat" cmpd="sng" w="1907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17"/>
            <p:cNvSpPr txBox="1"/>
            <p:nvPr/>
          </p:nvSpPr>
          <p:spPr>
            <a:xfrm>
              <a:off x="261" y="2683"/>
              <a:ext cx="1391" cy="26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5625" lIns="71275" spcFirstLastPara="1" rIns="71275" wrap="square" tIns="356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1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 NASA Mt View, CA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1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  Internet Software C. Palo</a:t>
              </a:r>
              <a:r>
                <a:rPr b="0" lang="en-US" sz="9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Alto, CA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9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17"/>
            <p:cNvSpPr/>
            <p:nvPr/>
          </p:nvSpPr>
          <p:spPr>
            <a:xfrm flipH="1" rot="10800000">
              <a:off x="934" y="2929"/>
              <a:ext cx="583" cy="134"/>
            </a:xfrm>
            <a:custGeom>
              <a:rect b="b" l="l" r="r" t="t"/>
              <a:pathLst>
                <a:path extrusionOk="0" h="426" w="582">
                  <a:moveTo>
                    <a:pt x="0" y="426"/>
                  </a:moveTo>
                  <a:lnTo>
                    <a:pt x="582" y="0"/>
                  </a:lnTo>
                </a:path>
              </a:pathLst>
            </a:custGeom>
            <a:noFill/>
            <a:ln cap="flat" cmpd="sng" w="1907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17"/>
            <p:cNvSpPr txBox="1"/>
            <p:nvPr/>
          </p:nvSpPr>
          <p:spPr>
            <a:xfrm>
              <a:off x="3009" y="2242"/>
              <a:ext cx="1191" cy="1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5625" lIns="71275" spcFirstLastPara="1" rIns="71275" wrap="square" tIns="356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1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 NORDUnet Stockholm</a:t>
              </a:r>
              <a:endParaRPr/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2723" y="2343"/>
              <a:ext cx="318" cy="480"/>
            </a:xfrm>
            <a:custGeom>
              <a:rect b="b" l="l" r="r" t="t"/>
              <a:pathLst>
                <a:path extrusionOk="0" h="1005" w="666">
                  <a:moveTo>
                    <a:pt x="666" y="0"/>
                  </a:moveTo>
                  <a:lnTo>
                    <a:pt x="0" y="1005"/>
                  </a:lnTo>
                </a:path>
              </a:pathLst>
            </a:custGeom>
            <a:noFill/>
            <a:ln cap="flat" cmpd="sng" w="1907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17"/>
            <p:cNvSpPr txBox="1"/>
            <p:nvPr/>
          </p:nvSpPr>
          <p:spPr>
            <a:xfrm>
              <a:off x="3002" y="2100"/>
              <a:ext cx="1091" cy="1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5625" lIns="71275" spcFirstLastPara="1" rIns="71275" wrap="square" tIns="356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1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k RIPE London</a:t>
              </a:r>
              <a:endParaRPr/>
            </a:p>
          </p:txBody>
        </p:sp>
        <p:sp>
          <p:nvSpPr>
            <p:cNvPr id="221" name="Google Shape;221;p17"/>
            <p:cNvSpPr/>
            <p:nvPr/>
          </p:nvSpPr>
          <p:spPr>
            <a:xfrm>
              <a:off x="2594" y="2192"/>
              <a:ext cx="441" cy="692"/>
            </a:xfrm>
            <a:custGeom>
              <a:rect b="b" l="l" r="r" t="t"/>
              <a:pathLst>
                <a:path extrusionOk="0" h="1448" w="922">
                  <a:moveTo>
                    <a:pt x="922" y="0"/>
                  </a:moveTo>
                  <a:lnTo>
                    <a:pt x="0" y="1448"/>
                  </a:lnTo>
                </a:path>
              </a:pathLst>
            </a:custGeom>
            <a:noFill/>
            <a:ln cap="flat" cmpd="sng" w="1907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17"/>
            <p:cNvSpPr txBox="1"/>
            <p:nvPr/>
          </p:nvSpPr>
          <p:spPr>
            <a:xfrm>
              <a:off x="3496" y="2488"/>
              <a:ext cx="893" cy="17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5625" lIns="71275" spcFirstLastPara="1" rIns="71275" wrap="square" tIns="356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1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 WIDE Tokyo</a:t>
              </a:r>
              <a:endParaRPr/>
            </a:p>
          </p:txBody>
        </p:sp>
        <p:sp>
          <p:nvSpPr>
            <p:cNvPr id="223" name="Google Shape;223;p17"/>
            <p:cNvSpPr/>
            <p:nvPr/>
          </p:nvSpPr>
          <p:spPr>
            <a:xfrm>
              <a:off x="3895" y="2615"/>
              <a:ext cx="235" cy="432"/>
            </a:xfrm>
            <a:custGeom>
              <a:rect b="b" l="l" r="r" t="t"/>
              <a:pathLst>
                <a:path extrusionOk="0" h="462" w="252">
                  <a:moveTo>
                    <a:pt x="252" y="0"/>
                  </a:moveTo>
                  <a:lnTo>
                    <a:pt x="0" y="462"/>
                  </a:lnTo>
                </a:path>
              </a:pathLst>
            </a:custGeom>
            <a:noFill/>
            <a:ln cap="flat" cmpd="sng" w="19075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17"/>
            <p:cNvSpPr txBox="1"/>
            <p:nvPr/>
          </p:nvSpPr>
          <p:spPr>
            <a:xfrm>
              <a:off x="1485" y="2008"/>
              <a:ext cx="1620" cy="5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5625" lIns="71275" spcFirstLastPara="1" rIns="71275" wrap="square" tIns="356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1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 NSI Herndon, VA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1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 PSInet Herndon, VA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1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 U Maryland College Park, MD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1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g DISA Vienna, VA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10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 ARL Aberdeen, MD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900" u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  NSI (TBD) Herndon, VA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9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5" name="Google Shape;225;p17"/>
          <p:cNvSpPr/>
          <p:nvPr/>
        </p:nvSpPr>
        <p:spPr>
          <a:xfrm>
            <a:off x="6341690" y="4937465"/>
            <a:ext cx="2905125" cy="811213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lang="en-US" sz="19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Existem 13 servidores de nomes raiz no mundo</a:t>
            </a:r>
            <a:endParaRPr sz="19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8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Tipos de registros</a:t>
            </a:r>
            <a:endParaRPr/>
          </a:p>
        </p:txBody>
      </p:sp>
      <p:sp>
        <p:nvSpPr>
          <p:cNvPr id="231" name="Google Shape;231;p18"/>
          <p:cNvSpPr txBox="1"/>
          <p:nvPr>
            <p:ph idx="1" type="body"/>
          </p:nvPr>
        </p:nvSpPr>
        <p:spPr>
          <a:xfrm>
            <a:off x="457200" y="155272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Registros e tipos</a:t>
            </a:r>
            <a:endParaRPr/>
          </a:p>
        </p:txBody>
      </p:sp>
      <p:graphicFrame>
        <p:nvGraphicFramePr>
          <p:cNvPr id="232" name="Google Shape;232;p18"/>
          <p:cNvGraphicFramePr/>
          <p:nvPr/>
        </p:nvGraphicFramePr>
        <p:xfrm>
          <a:off x="611187" y="2093877"/>
          <a:ext cx="7921625" cy="4651375"/>
        </p:xfrm>
        <a:graphic>
          <a:graphicData uri="http://schemas.openxmlformats.org/presentationml/2006/ole">
            <mc:AlternateContent>
              <mc:Choice Requires="v">
                <p:oleObj r:id="rId4" imgH="4651375" imgW="7921625" progId="" spid="_x0000_s1">
                  <p:embed/>
                </p:oleObj>
              </mc:Choice>
              <mc:Fallback>
                <p:oleObj r:id="rId5" imgH="4651375" imgW="7921625" progId="">
                  <p:embed/>
                  <p:pic>
                    <p:nvPicPr>
                      <p:cNvPr id="232" name="Google Shape;232;p18"/>
                      <p:cNvPicPr preferRelativeResize="0"/>
                      <p:nvPr/>
                    </p:nvPicPr>
                    <p:blipFill rotWithShape="1">
                      <a:blip r:embed="rId6">
                        <a:alphaModFix/>
                      </a:blip>
                      <a:srcRect b="0" l="0" r="0" t="0"/>
                      <a:stretch/>
                    </p:blipFill>
                    <p:spPr>
                      <a:xfrm>
                        <a:off x="611187" y="2093877"/>
                        <a:ext cx="7921625" cy="4651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9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Exemplo de DNS</a:t>
            </a:r>
            <a:endParaRPr/>
          </a:p>
        </p:txBody>
      </p:sp>
      <p:pic>
        <p:nvPicPr>
          <p:cNvPr id="238" name="Google Shape;23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00" y="1258888"/>
            <a:ext cx="8005763" cy="53927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Onde estamos?</a:t>
            </a:r>
            <a:endParaRPr/>
          </a:p>
        </p:txBody>
      </p:sp>
      <p:pic>
        <p:nvPicPr>
          <p:cNvPr descr="1-20" id="98" name="Google Shape;98;p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6146" y="940158"/>
            <a:ext cx="6111900" cy="563653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/>
          <p:nvPr/>
        </p:nvSpPr>
        <p:spPr>
          <a:xfrm>
            <a:off x="1056253" y="1187450"/>
            <a:ext cx="6697014" cy="1960699"/>
          </a:xfrm>
          <a:prstGeom prst="rect">
            <a:avLst/>
          </a:prstGeom>
          <a:solidFill>
            <a:schemeClr val="accent2">
              <a:alpha val="45490"/>
            </a:scheme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0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Desempenho e Atualizações</a:t>
            </a:r>
            <a:endParaRPr/>
          </a:p>
        </p:txBody>
      </p:sp>
      <p:sp>
        <p:nvSpPr>
          <p:cNvPr id="244" name="Google Shape;244;p2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Para maior desempenho: cache de entradas mais utilizadas no servidor de DNS local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Atualizações: numero de série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Caches verificam periodicamente o número de série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Deve sempre aumentar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Não precisa ser sequencial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Prática comum: YYYYMMDDVVVV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1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E-mail</a:t>
            </a:r>
            <a:endParaRPr/>
          </a:p>
        </p:txBody>
      </p:sp>
      <p:sp>
        <p:nvSpPr>
          <p:cNvPr id="250" name="Google Shape;250;p21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2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E-mail</a:t>
            </a:r>
            <a:endParaRPr/>
          </a:p>
        </p:txBody>
      </p:sp>
      <p:sp>
        <p:nvSpPr>
          <p:cNvPr id="256" name="Google Shape;256;p2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Composto de diversos protocolos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Envio de e-mail até a caixa postal: SMTP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Receção pelo usuário (caixa postal-computador): IMAP, POP, IMAPS, POPS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Suporte do DNS: registros MX definem servidor SMTP responsável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3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Componentes</a:t>
            </a:r>
            <a:endParaRPr/>
          </a:p>
        </p:txBody>
      </p:sp>
      <p:sp>
        <p:nvSpPr>
          <p:cNvPr id="262" name="Google Shape;262;p23"/>
          <p:cNvSpPr txBox="1"/>
          <p:nvPr/>
        </p:nvSpPr>
        <p:spPr>
          <a:xfrm>
            <a:off x="1" y="1600199"/>
            <a:ext cx="4572000" cy="4869051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Três componentes principais:</a:t>
            </a: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Α</a:t>
            </a: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gentes de usuário (MTA)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Servidores de correio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Protocolo: SMTP (Simple Mail Transfer Protocol)</a:t>
            </a:r>
            <a:endParaRPr/>
          </a:p>
          <a:p>
            <a:pPr indent="0" lvl="0" marL="0" marR="0" rtl="0" algn="l">
              <a:spcBef>
                <a:spcPts val="713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Agente de usuário</a:t>
            </a:r>
            <a:endParaRPr sz="1900">
              <a:solidFill>
                <a:srgbClr val="FF8103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leitor de correio”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Composição, edição, leitura de mensagens de correio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Ex.: Eudora, Outlook, elm, Thunderbird, Messenger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Mensagens de entrada e de saída são armazenadas no servidor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63" name="Google Shape;263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0" y="2128478"/>
            <a:ext cx="4470400" cy="4075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4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Servidores</a:t>
            </a:r>
            <a:endParaRPr/>
          </a:p>
        </p:txBody>
      </p:sp>
      <p:sp>
        <p:nvSpPr>
          <p:cNvPr id="269" name="Google Shape;269;p24"/>
          <p:cNvSpPr txBox="1"/>
          <p:nvPr/>
        </p:nvSpPr>
        <p:spPr>
          <a:xfrm>
            <a:off x="685800" y="1524000"/>
            <a:ext cx="3930650" cy="41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Servidores de correio</a:t>
            </a:r>
            <a:r>
              <a:rPr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713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Caixa postal</a:t>
            </a: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contém mensagens que chegaram (ainda não lidas) para o usuário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713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Fila de mensagens</a:t>
            </a: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contém as mensagens de correio a serem enviadas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713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8103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Protocolo SMTP</a:t>
            </a:r>
            <a:r>
              <a:rPr lang="en-US" sz="19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permite aos servidores de correio trocarem mensagens entre si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	Cliente: servidor de correio 	que envia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	“Servidor”: servidor de 	correio que recebe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70" name="Google Shape;27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0" y="2009776"/>
            <a:ext cx="4470400" cy="4075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5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Protocolo SMTP</a:t>
            </a:r>
            <a:endParaRPr/>
          </a:p>
        </p:txBody>
      </p:sp>
      <p:sp>
        <p:nvSpPr>
          <p:cNvPr id="276" name="Google Shape;276;p25"/>
          <p:cNvSpPr txBox="1"/>
          <p:nvPr/>
        </p:nvSpPr>
        <p:spPr>
          <a:xfrm>
            <a:off x="457200" y="1676400"/>
            <a:ext cx="8081963" cy="4567238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Usa TCP para transferência confiável de mensagens de correio do cliente ao servidor, porta 25</a:t>
            </a:r>
            <a:endParaRPr/>
          </a:p>
          <a:p>
            <a:pPr indent="-342900" lvl="0" marL="342900" marR="0" rtl="0" algn="l">
              <a:spcBef>
                <a:spcPts val="713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Transferência direta: servidor que envia para o servidor que recebe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713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Três fases de transferência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898525" marR="0" rtl="0" algn="l">
              <a:spcBef>
                <a:spcPts val="713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	Handshaking (apresentação)</a:t>
            </a:r>
            <a:endParaRPr/>
          </a:p>
          <a:p>
            <a:pPr indent="-342900" lvl="1" marL="898525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	Transferência de mensagens</a:t>
            </a:r>
            <a:endParaRPr b="0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898525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	Fechamento</a:t>
            </a:r>
            <a:endParaRPr b="0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713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Interação comando/resposta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898525" marR="0" rtl="0" algn="l">
              <a:spcBef>
                <a:spcPts val="713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	</a:t>
            </a:r>
            <a:r>
              <a:rPr b="0" i="0" lang="en-US" sz="1900" u="none" cap="none" strike="noStrike">
                <a:solidFill>
                  <a:srgbClr val="618FFD"/>
                </a:solidFill>
                <a:latin typeface="Trebuchet MS"/>
                <a:ea typeface="Trebuchet MS"/>
                <a:cs typeface="Trebuchet MS"/>
                <a:sym typeface="Trebuchet MS"/>
              </a:rPr>
              <a:t>Comandos:</a:t>
            </a: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texto ASCII</a:t>
            </a:r>
            <a:endParaRPr/>
          </a:p>
          <a:p>
            <a:pPr indent="-342900" lvl="1" marL="898525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	</a:t>
            </a:r>
            <a:r>
              <a:rPr b="0" i="0" lang="en-US" sz="1900" u="none" cap="none" strike="noStrike">
                <a:solidFill>
                  <a:srgbClr val="618FFD"/>
                </a:solidFill>
                <a:latin typeface="Trebuchet MS"/>
                <a:ea typeface="Trebuchet MS"/>
                <a:cs typeface="Trebuchet MS"/>
                <a:sym typeface="Trebuchet MS"/>
              </a:rPr>
              <a:t>Resposta:</a:t>
            </a: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código de </a:t>
            </a:r>
            <a:r>
              <a:rPr b="0" i="1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status</a:t>
            </a: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e frase</a:t>
            </a:r>
            <a:endParaRPr b="0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713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Mensagens devem ser formatadas em código ASCII de 7 bits</a:t>
            </a:r>
            <a:endParaRPr/>
          </a:p>
          <a:p>
            <a:pPr indent="-363538" lvl="1" marL="741363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Trebuchet MS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63538" lvl="1" marL="741363" marR="0" rtl="0" algn="l">
              <a:spcBef>
                <a:spcPts val="475"/>
              </a:spcBef>
              <a:spcAft>
                <a:spcPts val="0"/>
              </a:spcAft>
              <a:buClr>
                <a:schemeClr val="lt1"/>
              </a:buClr>
              <a:buSzPts val="1900"/>
              <a:buFont typeface="Trebuchet MS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6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Diálogo exemplo</a:t>
            </a:r>
            <a:endParaRPr/>
          </a:p>
        </p:txBody>
      </p:sp>
      <p:sp>
        <p:nvSpPr>
          <p:cNvPr id="282" name="Google Shape;282;p26"/>
          <p:cNvSpPr/>
          <p:nvPr/>
        </p:nvSpPr>
        <p:spPr>
          <a:xfrm>
            <a:off x="44450" y="1474968"/>
            <a:ext cx="8867775" cy="497205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C: inicia a conexão com o servidor!!!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S: 220 hamburger.edu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C: HELO crepes.fr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S: 250  Hello crepes.fr, pleased to meet you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C: MAIL FROM: &lt;alice@crepes.fr&gt;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S: 250 alice@crepes.fr... Sender ok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C: RCPT TO: &lt;bob@hamburger.edu&gt;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S: 250 bob@hamburger.edu ... Recipient ok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C: DATA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S: 354 Enter mail, end with "." on a line by itself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C: Do you like ketchup?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C: How about pickles?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C: 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S: 250 Message accepted for delivery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C: QUIT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S: 221 hamburger.edu closing connection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7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Formato da mensagem</a:t>
            </a:r>
            <a:endParaRPr/>
          </a:p>
        </p:txBody>
      </p:sp>
      <p:sp>
        <p:nvSpPr>
          <p:cNvPr id="288" name="Google Shape;288;p27"/>
          <p:cNvSpPr txBox="1"/>
          <p:nvPr/>
        </p:nvSpPr>
        <p:spPr>
          <a:xfrm>
            <a:off x="838200" y="1905000"/>
            <a:ext cx="3806825" cy="4219575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-341313" lvl="0" marL="34131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SMTP: protocolo para trocar mensagens de e-mail </a:t>
            </a:r>
            <a:endParaRPr/>
          </a:p>
          <a:p>
            <a:pPr indent="-341313" lvl="0" marL="341313" marR="0" rtl="0" algn="l">
              <a:lnSpc>
                <a:spcPct val="90000"/>
              </a:lnSpc>
              <a:spcBef>
                <a:spcPts val="475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RFC 822: padrão para mensagens do tipo texto:</a:t>
            </a:r>
            <a:endParaRPr/>
          </a:p>
          <a:p>
            <a:pPr indent="-341313" lvl="0" marL="341313" marR="0" rtl="0" algn="l">
              <a:lnSpc>
                <a:spcPct val="90000"/>
              </a:lnSpc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rebuchet MS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Linhas de cabeçalho, ex.:</a:t>
            </a:r>
            <a:endParaRPr/>
          </a:p>
          <a:p>
            <a:pPr indent="-284163" lvl="1" marL="741363" marR="0" rtl="0" algn="l">
              <a:lnSpc>
                <a:spcPct val="90000"/>
              </a:lnSpc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rebuchet MS"/>
              <a:buChar char="–"/>
            </a:pP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To:</a:t>
            </a:r>
            <a:endParaRPr/>
          </a:p>
          <a:p>
            <a:pPr indent="-284163" lvl="1" marL="741363" marR="0" rtl="0" algn="l">
              <a:lnSpc>
                <a:spcPct val="90000"/>
              </a:lnSpc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rebuchet MS"/>
              <a:buChar char="–"/>
            </a:pP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From:</a:t>
            </a:r>
            <a:endParaRPr/>
          </a:p>
          <a:p>
            <a:pPr indent="-284163" lvl="1" marL="741363" marR="0" rtl="0" algn="l">
              <a:lnSpc>
                <a:spcPct val="90000"/>
              </a:lnSpc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rebuchet MS"/>
              <a:buChar char="–"/>
            </a:pP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Subject:</a:t>
            </a:r>
            <a:endParaRPr/>
          </a:p>
          <a:p>
            <a:pPr indent="-341313" lvl="0" marL="341313" marR="0" rtl="0" algn="l">
              <a:lnSpc>
                <a:spcPct val="90000"/>
              </a:lnSpc>
              <a:spcBef>
                <a:spcPts val="475"/>
              </a:spcBef>
              <a:spcAft>
                <a:spcPts val="0"/>
              </a:spcAft>
              <a:buClr>
                <a:srgbClr val="FF8103"/>
              </a:buClr>
              <a:buSzPts val="1900"/>
              <a:buFont typeface="Trebuchet MS"/>
              <a:buNone/>
            </a:pPr>
            <a:r>
              <a:rPr b="1"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diferente </a:t>
            </a:r>
            <a:r>
              <a:rPr i="1"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dos comandos HTTP</a:t>
            </a:r>
            <a:endParaRPr/>
          </a:p>
          <a:p>
            <a:pPr indent="-341313" lvl="0" marL="341313" marR="0" rtl="0" algn="l">
              <a:lnSpc>
                <a:spcPct val="90000"/>
              </a:lnSpc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rebuchet MS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Corpo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84163" lvl="1" marL="741363" marR="0" rtl="0" algn="l">
              <a:lnSpc>
                <a:spcPct val="90000"/>
              </a:lnSpc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rebuchet MS"/>
              <a:buChar char="–"/>
            </a:pP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 “mensagem”, ASCII somente com caracteres</a:t>
            </a:r>
            <a:endParaRPr b="0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9" name="Google Shape;289;p27"/>
          <p:cNvSpPr/>
          <p:nvPr/>
        </p:nvSpPr>
        <p:spPr>
          <a:xfrm>
            <a:off x="5391150" y="1892300"/>
            <a:ext cx="3067050" cy="431800"/>
          </a:xfrm>
          <a:prstGeom prst="rect">
            <a:avLst/>
          </a:prstGeom>
          <a:solidFill>
            <a:srgbClr val="618FFD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6800" lIns="90000" spcFirstLastPara="1" rIns="90000" wrap="square" tIns="46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Cabeçalho</a:t>
            </a:r>
            <a:endParaRPr sz="18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90" name="Google Shape;290;p27"/>
          <p:cNvSpPr/>
          <p:nvPr/>
        </p:nvSpPr>
        <p:spPr>
          <a:xfrm>
            <a:off x="5391150" y="2705100"/>
            <a:ext cx="3067050" cy="1739900"/>
          </a:xfrm>
          <a:prstGeom prst="rect">
            <a:avLst/>
          </a:prstGeom>
          <a:solidFill>
            <a:srgbClr val="00AE00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6800" lIns="90000" spcFirstLastPara="1" rIns="90000" wrap="square" tIns="46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Corpo</a:t>
            </a:r>
            <a:endParaRPr sz="18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91" name="Google Shape;291;p27"/>
          <p:cNvSpPr/>
          <p:nvPr/>
        </p:nvSpPr>
        <p:spPr>
          <a:xfrm>
            <a:off x="5172075" y="1778000"/>
            <a:ext cx="3506788" cy="3073400"/>
          </a:xfrm>
          <a:prstGeom prst="rect">
            <a:avLst/>
          </a:prstGeom>
          <a:noFill/>
          <a:ln cap="flat" cmpd="sng" w="126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2" name="Google Shape;292;p27"/>
          <p:cNvCxnSpPr/>
          <p:nvPr/>
        </p:nvCxnSpPr>
        <p:spPr>
          <a:xfrm flipH="1" rot="10800000">
            <a:off x="3656013" y="2157413"/>
            <a:ext cx="1681162" cy="1128712"/>
          </a:xfrm>
          <a:prstGeom prst="straightConnector1">
            <a:avLst/>
          </a:prstGeom>
          <a:noFill/>
          <a:ln cap="flat" cmpd="sng" w="19075">
            <a:solidFill>
              <a:srgbClr val="FF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293" name="Google Shape;293;p27"/>
          <p:cNvCxnSpPr/>
          <p:nvPr/>
        </p:nvCxnSpPr>
        <p:spPr>
          <a:xfrm flipH="1" rot="10800000">
            <a:off x="3259138" y="3325813"/>
            <a:ext cx="2063750" cy="1882775"/>
          </a:xfrm>
          <a:prstGeom prst="straightConnector1">
            <a:avLst/>
          </a:prstGeom>
          <a:noFill/>
          <a:ln cap="flat" cmpd="sng" w="19075">
            <a:solidFill>
              <a:srgbClr val="FF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294" name="Google Shape;294;p27"/>
          <p:cNvSpPr txBox="1"/>
          <p:nvPr/>
        </p:nvSpPr>
        <p:spPr>
          <a:xfrm>
            <a:off x="8472488" y="2112963"/>
            <a:ext cx="1543050" cy="703262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linha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em branco</a:t>
            </a:r>
            <a:endParaRPr/>
          </a:p>
        </p:txBody>
      </p:sp>
      <p:cxnSp>
        <p:nvCxnSpPr>
          <p:cNvPr id="295" name="Google Shape;295;p27"/>
          <p:cNvCxnSpPr/>
          <p:nvPr/>
        </p:nvCxnSpPr>
        <p:spPr>
          <a:xfrm flipH="1">
            <a:off x="7851775" y="2552700"/>
            <a:ext cx="1049338" cy="1588"/>
          </a:xfrm>
          <a:prstGeom prst="straightConnector1">
            <a:avLst/>
          </a:prstGeom>
          <a:noFill/>
          <a:ln cap="flat" cmpd="sng" w="19075">
            <a:solidFill>
              <a:srgbClr val="FF0000"/>
            </a:solidFill>
            <a:prstDash val="solid"/>
            <a:miter lim="800000"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8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Tente você mesmo!</a:t>
            </a:r>
            <a:endParaRPr/>
          </a:p>
        </p:txBody>
      </p:sp>
      <p:sp>
        <p:nvSpPr>
          <p:cNvPr id="301" name="Google Shape;301;p28"/>
          <p:cNvSpPr txBox="1"/>
          <p:nvPr/>
        </p:nvSpPr>
        <p:spPr>
          <a:xfrm>
            <a:off x="777678" y="2629510"/>
            <a:ext cx="7766050" cy="23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telnet nome do servidor 25</a:t>
            </a:r>
            <a:endParaRPr/>
          </a:p>
          <a:p>
            <a:pPr indent="0" lvl="0" marL="0" marR="0" rtl="0" algn="l">
              <a:spcBef>
                <a:spcPts val="475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  <a:p>
            <a:pPr indent="0" lvl="0" marL="0" marR="0" rtl="0" algn="l">
              <a:spcBef>
                <a:spcPts val="475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Veja resposta 220 do servidor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475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  <a:p>
            <a:pPr indent="0" lvl="0" marL="0" marR="0" rtl="0" algn="l">
              <a:spcBef>
                <a:spcPts val="475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Envie comandos HELO, MAIL FROM, RCPT TO, DATA, QUIT. </a:t>
            </a:r>
            <a:endParaRPr/>
          </a:p>
          <a:p>
            <a:pPr indent="0" lvl="0" marL="0" marR="0" rtl="0" algn="l">
              <a:spcBef>
                <a:spcPts val="475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	A seqüência acima permite enviar um comando sem usar o agente de usuário do remetente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9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Anexos</a:t>
            </a:r>
            <a:endParaRPr/>
          </a:p>
        </p:txBody>
      </p:sp>
      <p:sp>
        <p:nvSpPr>
          <p:cNvPr id="307" name="Google Shape;307;p2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MIME – Multipurpose Internet Mail Extensions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Define cabeçalhos para indicar o que vai vir em seguida</a:t>
            </a:r>
            <a:endParaRPr/>
          </a:p>
        </p:txBody>
      </p:sp>
      <p:pic>
        <p:nvPicPr>
          <p:cNvPr id="308" name="Google Shape;30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863" y="3608891"/>
            <a:ext cx="8974137" cy="2671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Responsabilidades</a:t>
            </a:r>
            <a:endParaRPr/>
          </a:p>
        </p:txBody>
      </p:sp>
      <p:sp>
        <p:nvSpPr>
          <p:cNvPr id="105" name="Google Shape;105;p3"/>
          <p:cNvSpPr txBox="1"/>
          <p:nvPr/>
        </p:nvSpPr>
        <p:spPr>
          <a:xfrm>
            <a:off x="254442" y="1637509"/>
            <a:ext cx="8797925" cy="457835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 fontScale="92500"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33CC"/>
              </a:buClr>
              <a:buSzPct val="1000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Tipo</a:t>
            </a:r>
            <a:r>
              <a:rPr b="0" i="0" lang="en-US" sz="2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das mensagens trocadas, mensagens de requisição e resposta</a:t>
            </a:r>
            <a:endParaRPr b="0" i="0" sz="22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475"/>
              </a:spcBef>
              <a:spcAft>
                <a:spcPts val="0"/>
              </a:spcAft>
              <a:buClr>
                <a:srgbClr val="0033CC"/>
              </a:buClr>
              <a:buSzPct val="1000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Sintaxe</a:t>
            </a:r>
            <a:r>
              <a:rPr b="0" i="0" lang="en-US" sz="2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dos tipos de mensagem: os campos nas mensagens e como são delineados</a:t>
            </a:r>
            <a:endParaRPr b="0" i="0" sz="22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475"/>
              </a:spcBef>
              <a:spcAft>
                <a:spcPts val="0"/>
              </a:spcAft>
              <a:buClr>
                <a:srgbClr val="0033CC"/>
              </a:buClr>
              <a:buSzPct val="1000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0033CC"/>
                </a:solidFill>
                <a:latin typeface="Trebuchet MS"/>
                <a:ea typeface="Trebuchet MS"/>
                <a:cs typeface="Trebuchet MS"/>
                <a:sym typeface="Trebuchet MS"/>
              </a:rPr>
              <a:t>Semântica</a:t>
            </a:r>
            <a:r>
              <a:rPr b="0" i="0" lang="en-US" sz="2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dos campos, ou seja, significado da informação nos campos</a:t>
            </a:r>
            <a:endParaRPr b="0" i="0" sz="22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Regras para quando e como os processos enviam e respondem às mensagens</a:t>
            </a:r>
            <a:endParaRPr b="0" i="0" sz="22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1188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Protocolos de domínio público:</a:t>
            </a:r>
            <a:endParaRPr/>
          </a:p>
          <a:p>
            <a:pPr indent="-342900" lvl="1" marL="800100" marR="0" rtl="0" algn="l"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Definidos nas RFCs</a:t>
            </a:r>
            <a:endParaRPr b="0" i="0" sz="2200" u="sng" cap="none" strike="noStrike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  <a:hlinkClick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-342900" lvl="1" marL="800100" marR="0" rtl="0" algn="l"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Recomendados para interoperabilidade</a:t>
            </a:r>
            <a:endParaRPr b="0" i="0" sz="22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800100" marR="0" rtl="0" algn="l"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Ex.: HTTP, SMTP</a:t>
            </a:r>
            <a:endParaRPr/>
          </a:p>
          <a:p>
            <a:pPr indent="-342900" lvl="0" marL="342900" marR="0" rtl="0" algn="l">
              <a:spcBef>
                <a:spcPts val="1188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Protocolos proprietários:</a:t>
            </a:r>
            <a:endParaRPr/>
          </a:p>
          <a:p>
            <a:pPr indent="-342900" lvl="1" marL="800100" marR="0" rtl="0" algn="l"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0" i="0" lang="en-US" sz="2200" u="none" cap="none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Ε</a:t>
            </a:r>
            <a:r>
              <a:rPr b="0" i="0" lang="en-US" sz="22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x.: KaZaA</a:t>
            </a:r>
            <a:endParaRPr b="0" i="0" sz="22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0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Tipos definidos</a:t>
            </a:r>
            <a:endParaRPr/>
          </a:p>
        </p:txBody>
      </p:sp>
      <p:sp>
        <p:nvSpPr>
          <p:cNvPr id="314" name="Google Shape;314;p3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315" name="Google Shape;31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6016" y="1709415"/>
            <a:ext cx="8709653" cy="4664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1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Codificação</a:t>
            </a:r>
            <a:endParaRPr/>
          </a:p>
        </p:txBody>
      </p:sp>
      <p:sp>
        <p:nvSpPr>
          <p:cNvPr id="321" name="Google Shape;321;p3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Dados codificados em ASCII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Base64: 3 bytes dos dados viram 4 caracteres ASCII: 6 bits por byte transmitido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lnSpc>
                <a:spcPct val="5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rPr b="1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Caracteres válidos:</a:t>
            </a:r>
            <a:endParaRPr/>
          </a:p>
          <a:p>
            <a:pPr indent="-342900" lvl="0" marL="342900" rtl="0" algn="l">
              <a:lnSpc>
                <a:spcPct val="5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rPr b="1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52 letras maiúsculas e minúsculas;</a:t>
            </a:r>
            <a:endParaRPr/>
          </a:p>
          <a:p>
            <a:pPr indent="-342900" lvl="0" marL="342900" rtl="0" algn="l">
              <a:lnSpc>
                <a:spcPct val="5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rPr b="1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 dígitos (0 </a:t>
            </a:r>
            <a:r>
              <a:rPr b="1" lang="en-US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−</a:t>
            </a:r>
            <a:r>
              <a:rPr b="1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9);</a:t>
            </a:r>
            <a:endParaRPr/>
          </a:p>
          <a:p>
            <a:pPr indent="-342900" lvl="0" marL="342900" rtl="0" algn="l">
              <a:lnSpc>
                <a:spcPct val="5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rPr b="1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 especiais: </a:t>
            </a:r>
            <a:r>
              <a:rPr b="1"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+</a:t>
            </a:r>
            <a:r>
              <a:rPr b="1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</a:t>
            </a:r>
            <a:r>
              <a:rPr b="1"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/</a:t>
            </a:r>
            <a:r>
              <a:rPr b="1"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2"/>
          <p:cNvSpPr txBox="1"/>
          <p:nvPr>
            <p:ph type="title"/>
          </p:nvPr>
        </p:nvSpPr>
        <p:spPr>
          <a:xfrm>
            <a:off x="93133" y="268900"/>
            <a:ext cx="7770813" cy="10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Exemplo</a:t>
            </a:r>
            <a:endParaRPr/>
          </a:p>
        </p:txBody>
      </p:sp>
      <p:pic>
        <p:nvPicPr>
          <p:cNvPr id="327" name="Google Shape;327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38356" y="268900"/>
            <a:ext cx="7348538" cy="643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3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Exemplo 2</a:t>
            </a:r>
            <a:endParaRPr/>
          </a:p>
        </p:txBody>
      </p:sp>
      <p:sp>
        <p:nvSpPr>
          <p:cNvPr id="333" name="Google Shape;333;p33"/>
          <p:cNvSpPr txBox="1"/>
          <p:nvPr>
            <p:ph idx="1" type="body"/>
          </p:nvPr>
        </p:nvSpPr>
        <p:spPr>
          <a:xfrm>
            <a:off x="-25656" y="1905000"/>
            <a:ext cx="9028537" cy="44703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>
                <a:latin typeface="Courier"/>
                <a:ea typeface="Courier"/>
                <a:cs typeface="Courier"/>
                <a:sym typeface="Courier"/>
              </a:rPr>
              <a:t> </a:t>
            </a:r>
            <a:r>
              <a:rPr lang="en-US" sz="1600">
                <a:latin typeface="Courier"/>
                <a:ea typeface="Courier"/>
                <a:cs typeface="Courier"/>
                <a:sym typeface="Courier"/>
              </a:rPr>
              <a:t> ---</a:t>
            </a:r>
            <a:br>
              <a:rPr lang="en-US" sz="16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600">
                <a:latin typeface="Courier"/>
                <a:ea typeface="Courier"/>
                <a:cs typeface="Courier"/>
                <a:sym typeface="Courier"/>
              </a:rPr>
              <a:t>  Content-Type: application/octet-stream; name="encoded.txt"</a:t>
            </a:r>
            <a:br>
              <a:rPr lang="en-US" sz="16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600">
                <a:latin typeface="Courier"/>
                <a:ea typeface="Courier"/>
                <a:cs typeface="Courier"/>
                <a:sym typeface="Courier"/>
              </a:rPr>
              <a:t>  Content-Transfer-Encoding: base64</a:t>
            </a:r>
            <a:br>
              <a:rPr lang="en-US" sz="16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600">
                <a:latin typeface="Courier"/>
                <a:ea typeface="Courier"/>
                <a:cs typeface="Courier"/>
                <a:sym typeface="Courier"/>
              </a:rPr>
              <a:t>  Content-Disposition: inline; filename="encoded.txt"</a:t>
            </a:r>
            <a:br>
              <a:rPr lang="en-US" sz="16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600">
                <a:latin typeface="Courier"/>
                <a:ea typeface="Courier"/>
                <a:cs typeface="Courier"/>
                <a:sym typeface="Courier"/>
              </a:rPr>
              <a:t>  Content-MD5: V8ttTjZgvmMkzwVFKr5Olw==</a:t>
            </a:r>
            <a:br>
              <a:rPr lang="en-US" sz="16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600">
                <a:latin typeface="Courier"/>
                <a:ea typeface="Courier"/>
                <a:cs typeface="Courier"/>
                <a:sym typeface="Courier"/>
              </a:rPr>
              <a:t> </a:t>
            </a:r>
            <a:br>
              <a:rPr lang="en-US" sz="16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600">
                <a:latin typeface="Courier"/>
                <a:ea typeface="Courier"/>
                <a:cs typeface="Courier"/>
                <a:sym typeface="Courier"/>
              </a:rPr>
              <a:t>  VGVzdCENCg0KR2VudGxlIFJlYWRlcjoNCg0KVGhpcyBpcyBub3RoaW5nIG1vcmUgdGhhbiBh</a:t>
            </a:r>
            <a:br>
              <a:rPr lang="en-US" sz="16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600">
                <a:latin typeface="Courier"/>
                <a:ea typeface="Courier"/>
                <a:cs typeface="Courier"/>
                <a:sym typeface="Courier"/>
              </a:rPr>
              <a:t>  IHRlc3QgZmlsZSBjcmVhdGVkIHRvIHByb3ZpZGUgZm9kZGVyIGZvciB0aGUgdmFyaW91cyBl</a:t>
            </a:r>
            <a:br>
              <a:rPr lang="en-US" sz="16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600">
                <a:latin typeface="Courier"/>
                <a:ea typeface="Courier"/>
                <a:cs typeface="Courier"/>
                <a:sym typeface="Courier"/>
              </a:rPr>
              <a:t>  bmNvZGluZyBzY2hlbWVzLiBJZiB5b3UgYXJlIHVzaW5nIGl0IHRvIHRlc3QsIGNvbmdyYXR1</a:t>
            </a:r>
            <a:br>
              <a:rPr lang="en-US" sz="16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600">
                <a:latin typeface="Courier"/>
                <a:ea typeface="Courier"/>
                <a:cs typeface="Courier"/>
                <a:sym typeface="Courier"/>
              </a:rPr>
              <a:t>  bGF0aW9ucyBvbiB5b3VyIGFnaWxpdHkgaW4gY3V0dGluZywgcGFzdGluZywgc2F2aW5nLCBh</a:t>
            </a:r>
            <a:br>
              <a:rPr lang="en-US" sz="16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600">
                <a:latin typeface="Courier"/>
                <a:ea typeface="Courier"/>
                <a:cs typeface="Courier"/>
                <a:sym typeface="Courier"/>
              </a:rPr>
              <a:t>  bmQgZGVjb2RpbmcgdXNpbmcgV2luWmlwLg0KDQpFbmpveSE=</a:t>
            </a:r>
            <a:br>
              <a:rPr lang="en-US" sz="16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600">
                <a:latin typeface="Courier"/>
                <a:ea typeface="Courier"/>
                <a:cs typeface="Courier"/>
                <a:sym typeface="Courier"/>
              </a:rPr>
              <a:t> </a:t>
            </a:r>
            <a:br>
              <a:rPr lang="en-US" sz="1600">
                <a:latin typeface="Courier"/>
                <a:ea typeface="Courier"/>
                <a:cs typeface="Courier"/>
                <a:sym typeface="Courier"/>
              </a:rPr>
            </a:br>
            <a:r>
              <a:rPr lang="en-US" sz="1600">
                <a:latin typeface="Courier"/>
                <a:ea typeface="Courier"/>
                <a:cs typeface="Courier"/>
                <a:sym typeface="Courier"/>
              </a:rPr>
              <a:t>  -----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4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POP3</a:t>
            </a:r>
            <a:endParaRPr/>
          </a:p>
        </p:txBody>
      </p:sp>
      <p:sp>
        <p:nvSpPr>
          <p:cNvPr id="339" name="Google Shape;339;p34"/>
          <p:cNvSpPr txBox="1"/>
          <p:nvPr/>
        </p:nvSpPr>
        <p:spPr>
          <a:xfrm>
            <a:off x="152335" y="2003780"/>
            <a:ext cx="4302125" cy="46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-188913" lvl="0" marL="188913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Fase de autorização</a:t>
            </a:r>
            <a:endParaRPr sz="1900">
              <a:solidFill>
                <a:srgbClr val="FF8103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Comandos do cliente: </a:t>
            </a:r>
            <a:endParaRPr/>
          </a:p>
          <a:p>
            <a:pPr indent="-342900" lvl="1" marL="611187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b="1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user:</a:t>
            </a: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declara nome do usuário</a:t>
            </a:r>
            <a:endParaRPr b="0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611187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b="1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pass:</a:t>
            </a: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password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Respostas do servidor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611187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b="1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+OK</a:t>
            </a:r>
            <a:endParaRPr/>
          </a:p>
          <a:p>
            <a:pPr indent="-342900" lvl="1" marL="611187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b="1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-ERR</a:t>
            </a:r>
            <a:endParaRPr/>
          </a:p>
          <a:p>
            <a:pPr indent="-188913" lvl="0" marL="188913" marR="0" rtl="0" algn="l">
              <a:spcBef>
                <a:spcPts val="713"/>
              </a:spcBef>
              <a:spcAft>
                <a:spcPts val="0"/>
              </a:spcAft>
              <a:buClr>
                <a:srgbClr val="FF8103"/>
              </a:buClr>
              <a:buSzPts val="1900"/>
              <a:buFont typeface="Trebuchet MS"/>
              <a:buNone/>
            </a:pPr>
            <a:r>
              <a:rPr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Fase de transação,</a:t>
            </a:r>
            <a:r>
              <a:rPr lang="en-US" sz="19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cliente:</a:t>
            </a:r>
            <a:endParaRPr/>
          </a:p>
          <a:p>
            <a:pPr indent="-342900" lvl="1" marL="611187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b="1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list:</a:t>
            </a: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lista mensagens e tamanhos</a:t>
            </a:r>
            <a:endParaRPr b="0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611187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b="1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retr:</a:t>
            </a: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recupera mensagem pelo número</a:t>
            </a:r>
            <a:endParaRPr b="0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611187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b="1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dele:</a:t>
            </a: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apaga</a:t>
            </a:r>
            <a:endParaRPr b="0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611187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b="1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quit</a:t>
            </a:r>
            <a:endParaRPr/>
          </a:p>
        </p:txBody>
      </p:sp>
      <p:sp>
        <p:nvSpPr>
          <p:cNvPr id="340" name="Google Shape;340;p34"/>
          <p:cNvSpPr txBox="1"/>
          <p:nvPr/>
        </p:nvSpPr>
        <p:spPr>
          <a:xfrm>
            <a:off x="4454460" y="2853093"/>
            <a:ext cx="4714875" cy="3722687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</a:t>
            </a:r>
            <a:r>
              <a:rPr b="1" lang="en-US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C: list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S: 1 498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S: 2 912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S: 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C: retr 1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S: &lt;message 1 contents&gt;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S: 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C: dele 1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C: retr 2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S: &lt;message 1 contents&gt;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S: 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C: dele 2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C: quit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S: +OK POP3 server signing off</a:t>
            </a:r>
            <a:endParaRPr/>
          </a:p>
        </p:txBody>
      </p:sp>
      <p:sp>
        <p:nvSpPr>
          <p:cNvPr id="341" name="Google Shape;341;p34"/>
          <p:cNvSpPr txBox="1"/>
          <p:nvPr/>
        </p:nvSpPr>
        <p:spPr>
          <a:xfrm>
            <a:off x="4905310" y="1373543"/>
            <a:ext cx="4197350" cy="1338262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S: +OK POP3 server ready 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C: user alice 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S: +OK 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C: pass hungry 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S: +OK user successfully 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logged on</a:t>
            </a:r>
            <a:endParaRPr/>
          </a:p>
        </p:txBody>
      </p:sp>
      <p:sp>
        <p:nvSpPr>
          <p:cNvPr id="342" name="Google Shape;342;p34"/>
          <p:cNvSpPr/>
          <p:nvPr/>
        </p:nvSpPr>
        <p:spPr>
          <a:xfrm>
            <a:off x="4886260" y="1394180"/>
            <a:ext cx="401638" cy="1295400"/>
          </a:xfrm>
          <a:custGeom>
            <a:rect b="b" l="l" r="r" t="t"/>
            <a:pathLst>
              <a:path extrusionOk="0" h="918" w="234">
                <a:moveTo>
                  <a:pt x="234" y="0"/>
                </a:moveTo>
                <a:lnTo>
                  <a:pt x="0" y="0"/>
                </a:lnTo>
                <a:lnTo>
                  <a:pt x="0" y="918"/>
                </a:lnTo>
                <a:lnTo>
                  <a:pt x="228" y="918"/>
                </a:lnTo>
              </a:path>
            </a:pathLst>
          </a:custGeom>
          <a:noFill/>
          <a:ln cap="flat" cmpd="sng" w="25550">
            <a:solidFill>
              <a:srgbClr val="FF8103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3" name="Google Shape;343;p34"/>
          <p:cNvCxnSpPr/>
          <p:nvPr/>
        </p:nvCxnSpPr>
        <p:spPr>
          <a:xfrm flipH="1" rot="10800000">
            <a:off x="2473260" y="1849793"/>
            <a:ext cx="2471738" cy="393700"/>
          </a:xfrm>
          <a:prstGeom prst="straightConnector1">
            <a:avLst/>
          </a:prstGeom>
          <a:noFill/>
          <a:ln cap="flat" cmpd="sng" w="25550">
            <a:solidFill>
              <a:srgbClr val="FF8103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344" name="Google Shape;344;p34"/>
          <p:cNvSpPr/>
          <p:nvPr/>
        </p:nvSpPr>
        <p:spPr>
          <a:xfrm>
            <a:off x="4911660" y="2918180"/>
            <a:ext cx="403225" cy="3733800"/>
          </a:xfrm>
          <a:custGeom>
            <a:rect b="b" l="l" r="r" t="t"/>
            <a:pathLst>
              <a:path extrusionOk="0" h="918" w="234">
                <a:moveTo>
                  <a:pt x="234" y="0"/>
                </a:moveTo>
                <a:lnTo>
                  <a:pt x="0" y="0"/>
                </a:lnTo>
                <a:lnTo>
                  <a:pt x="0" y="918"/>
                </a:lnTo>
                <a:lnTo>
                  <a:pt x="228" y="918"/>
                </a:lnTo>
              </a:path>
            </a:pathLst>
          </a:custGeom>
          <a:noFill/>
          <a:ln cap="flat" cmpd="sng" w="25550">
            <a:solidFill>
              <a:srgbClr val="FF8103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5" name="Google Shape;345;p34"/>
          <p:cNvCxnSpPr/>
          <p:nvPr/>
        </p:nvCxnSpPr>
        <p:spPr>
          <a:xfrm>
            <a:off x="3235260" y="4289780"/>
            <a:ext cx="1676400" cy="228600"/>
          </a:xfrm>
          <a:prstGeom prst="straightConnector1">
            <a:avLst/>
          </a:prstGeom>
          <a:noFill/>
          <a:ln cap="flat" cmpd="sng" w="25550">
            <a:solidFill>
              <a:srgbClr val="FF8103"/>
            </a:solidFill>
            <a:prstDash val="solid"/>
            <a:miter lim="800000"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5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POP3 e IMAP</a:t>
            </a:r>
            <a:endParaRPr/>
          </a:p>
        </p:txBody>
      </p:sp>
      <p:sp>
        <p:nvSpPr>
          <p:cNvPr id="351" name="Google Shape;351;p35"/>
          <p:cNvSpPr txBox="1"/>
          <p:nvPr/>
        </p:nvSpPr>
        <p:spPr>
          <a:xfrm>
            <a:off x="143733" y="1710098"/>
            <a:ext cx="9224962" cy="46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Mais sobre POP3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Usa o modo “download-and-delete”</a:t>
            </a:r>
            <a:endParaRPr/>
          </a:p>
          <a:p>
            <a:pPr indent="-342900" lvl="0" marL="342900" marR="0" rtl="0" algn="l"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Bob não pode reler o e-mail se ele trocar o cliente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“download-and-keep”: cópias das mensagens em clientes diferentes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POP3 é stateless através das sessões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1188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IMAP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Mantém todas as mensagens no servidor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Permite que o usuário organize as mensagens em pastas</a:t>
            </a:r>
            <a:endParaRPr/>
          </a:p>
          <a:p>
            <a:pPr indent="-342900" lvl="0" marL="342900" marR="0" rtl="0" algn="l"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IMAP mantém o estado do usuário através das sessões:</a:t>
            </a:r>
            <a:endParaRPr/>
          </a:p>
          <a:p>
            <a:pPr indent="-342900" lvl="0" marL="342900" marR="0" rtl="0" algn="l"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Nomes das pastas e mapeamentos entre os IDs da mensagem e o nome da pasta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6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WWW</a:t>
            </a:r>
            <a:endParaRPr/>
          </a:p>
        </p:txBody>
      </p:sp>
      <p:sp>
        <p:nvSpPr>
          <p:cNvPr id="357" name="Google Shape;357;p36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7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Padrões e protocolos da Web</a:t>
            </a:r>
            <a:endParaRPr/>
          </a:p>
        </p:txBody>
      </p:sp>
      <p:grpSp>
        <p:nvGrpSpPr>
          <p:cNvPr id="363" name="Google Shape;363;p37"/>
          <p:cNvGrpSpPr/>
          <p:nvPr/>
        </p:nvGrpSpPr>
        <p:grpSpPr>
          <a:xfrm>
            <a:off x="272143" y="1489094"/>
            <a:ext cx="8744856" cy="5022810"/>
            <a:chOff x="0" y="1380"/>
            <a:chExt cx="8744856" cy="5022810"/>
          </a:xfrm>
        </p:grpSpPr>
        <p:sp>
          <p:nvSpPr>
            <p:cNvPr id="364" name="Google Shape;364;p37"/>
            <p:cNvSpPr/>
            <p:nvPr/>
          </p:nvSpPr>
          <p:spPr>
            <a:xfrm rot="5400000">
              <a:off x="5625042" y="-2395149"/>
              <a:ext cx="642919" cy="5596708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F7F2DF">
                <a:alpha val="89803"/>
              </a:srgbClr>
            </a:solidFill>
            <a:ln cap="flat" cmpd="sng" w="9525">
              <a:solidFill>
                <a:srgbClr val="F7F2DF">
                  <a:alpha val="8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7"/>
            <p:cNvSpPr txBox="1"/>
            <p:nvPr/>
          </p:nvSpPr>
          <p:spPr>
            <a:xfrm>
              <a:off x="3148148" y="113130"/>
              <a:ext cx="5565323" cy="58014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3825" lIns="247650" spcFirstLastPara="1" rIns="247650" wrap="square" tIns="12382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Codificação das páginas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Estrutura textual do documento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Formulários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37"/>
            <p:cNvSpPr/>
            <p:nvPr/>
          </p:nvSpPr>
          <p:spPr>
            <a:xfrm>
              <a:off x="0" y="1380"/>
              <a:ext cx="3148148" cy="803649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F9E896"/>
                </a:gs>
                <a:gs pos="100000">
                  <a:srgbClr val="FFFFAF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7"/>
            <p:cNvSpPr txBox="1"/>
            <p:nvPr/>
          </p:nvSpPr>
          <p:spPr>
            <a:xfrm>
              <a:off x="39231" y="40611"/>
              <a:ext cx="3069686" cy="7251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6675" lIns="133350" spcFirstLastPara="1" rIns="133350" wrap="square" tIns="66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Calibri"/>
                <a:buNone/>
              </a:pPr>
              <a:r>
                <a:rPr lang="en-US" sz="35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HTML</a:t>
              </a:r>
              <a:endParaRPr/>
            </a:p>
          </p:txBody>
        </p:sp>
        <p:sp>
          <p:nvSpPr>
            <p:cNvPr id="368" name="Google Shape;368;p37"/>
            <p:cNvSpPr/>
            <p:nvPr/>
          </p:nvSpPr>
          <p:spPr>
            <a:xfrm rot="5400000">
              <a:off x="5625042" y="-1551316"/>
              <a:ext cx="642919" cy="5596708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F8EFDA">
                <a:alpha val="89803"/>
              </a:srgbClr>
            </a:solidFill>
            <a:ln cap="flat" cmpd="sng" w="9525">
              <a:solidFill>
                <a:srgbClr val="F8EFDA">
                  <a:alpha val="8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7"/>
            <p:cNvSpPr txBox="1"/>
            <p:nvPr/>
          </p:nvSpPr>
          <p:spPr>
            <a:xfrm>
              <a:off x="3148148" y="956963"/>
              <a:ext cx="5565323" cy="58014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3825" lIns="247650" spcFirstLastPara="1" rIns="247650" wrap="square" tIns="12382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Transporte dos documentos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37"/>
            <p:cNvSpPr/>
            <p:nvPr/>
          </p:nvSpPr>
          <p:spPr>
            <a:xfrm>
              <a:off x="0" y="845212"/>
              <a:ext cx="3148148" cy="803649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FADD79"/>
                </a:gs>
                <a:gs pos="100000">
                  <a:srgbClr val="FFFF9B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7"/>
            <p:cNvSpPr txBox="1"/>
            <p:nvPr/>
          </p:nvSpPr>
          <p:spPr>
            <a:xfrm>
              <a:off x="39231" y="884443"/>
              <a:ext cx="3069686" cy="7251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6675" lIns="133350" spcFirstLastPara="1" rIns="133350" wrap="square" tIns="66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Calibri"/>
                <a:buNone/>
              </a:pPr>
              <a:r>
                <a:rPr lang="en-US" sz="35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HTTP</a:t>
              </a:r>
              <a:endParaRPr/>
            </a:p>
          </p:txBody>
        </p:sp>
        <p:sp>
          <p:nvSpPr>
            <p:cNvPr id="372" name="Google Shape;372;p37"/>
            <p:cNvSpPr/>
            <p:nvPr/>
          </p:nvSpPr>
          <p:spPr>
            <a:xfrm rot="5400000">
              <a:off x="5625042" y="-707484"/>
              <a:ext cx="642919" cy="5596708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F9EBD6">
                <a:alpha val="89803"/>
              </a:srgbClr>
            </a:solidFill>
            <a:ln cap="flat" cmpd="sng" w="9525">
              <a:solidFill>
                <a:srgbClr val="F9EBD6">
                  <a:alpha val="8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7"/>
            <p:cNvSpPr txBox="1"/>
            <p:nvPr/>
          </p:nvSpPr>
          <p:spPr>
            <a:xfrm>
              <a:off x="3148148" y="1800795"/>
              <a:ext cx="5565323" cy="58014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3825" lIns="247650" spcFirstLastPara="1" rIns="247650" wrap="square" tIns="12382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Estilo (fontes, cores) dos documentos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37"/>
            <p:cNvSpPr/>
            <p:nvPr/>
          </p:nvSpPr>
          <p:spPr>
            <a:xfrm>
              <a:off x="0" y="1689044"/>
              <a:ext cx="3148148" cy="803649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FFCE59"/>
                </a:gs>
                <a:gs pos="100000">
                  <a:srgbClr val="FFF58C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7"/>
            <p:cNvSpPr txBox="1"/>
            <p:nvPr/>
          </p:nvSpPr>
          <p:spPr>
            <a:xfrm>
              <a:off x="39231" y="1728275"/>
              <a:ext cx="3069686" cy="7251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6675" lIns="133350" spcFirstLastPara="1" rIns="133350" wrap="square" tIns="66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Calibri"/>
                <a:buNone/>
              </a:pPr>
              <a:r>
                <a:rPr lang="en-US" sz="35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CSS</a:t>
              </a:r>
              <a:endParaRPr/>
            </a:p>
          </p:txBody>
        </p:sp>
        <p:sp>
          <p:nvSpPr>
            <p:cNvPr id="376" name="Google Shape;376;p37"/>
            <p:cNvSpPr/>
            <p:nvPr/>
          </p:nvSpPr>
          <p:spPr>
            <a:xfrm rot="5400000">
              <a:off x="5625042" y="136347"/>
              <a:ext cx="642919" cy="5596708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FAE5D2">
                <a:alpha val="89803"/>
              </a:srgbClr>
            </a:solidFill>
            <a:ln cap="flat" cmpd="sng" w="9525">
              <a:solidFill>
                <a:srgbClr val="FAE5D2">
                  <a:alpha val="8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7"/>
            <p:cNvSpPr txBox="1"/>
            <p:nvPr/>
          </p:nvSpPr>
          <p:spPr>
            <a:xfrm>
              <a:off x="3148148" y="2644627"/>
              <a:ext cx="5565323" cy="58014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3825" lIns="247650" spcFirstLastPara="1" rIns="247650" wrap="square" tIns="12382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Programas simples executados no Browser</a:t>
              </a:r>
              <a:endParaRPr/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Operam sobre elementos HTML</a:t>
              </a:r>
              <a:endParaRPr/>
            </a:p>
          </p:txBody>
        </p:sp>
        <p:sp>
          <p:nvSpPr>
            <p:cNvPr id="378" name="Google Shape;378;p37"/>
            <p:cNvSpPr/>
            <p:nvPr/>
          </p:nvSpPr>
          <p:spPr>
            <a:xfrm>
              <a:off x="0" y="2532877"/>
              <a:ext cx="3148148" cy="803649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FFBC39"/>
                </a:gs>
                <a:gs pos="100000">
                  <a:srgbClr val="FFE37D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7"/>
            <p:cNvSpPr txBox="1"/>
            <p:nvPr/>
          </p:nvSpPr>
          <p:spPr>
            <a:xfrm>
              <a:off x="39231" y="2572108"/>
              <a:ext cx="3069686" cy="7251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6675" lIns="133350" spcFirstLastPara="1" rIns="133350" wrap="square" tIns="66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Calibri"/>
                <a:buNone/>
              </a:pPr>
              <a:r>
                <a:rPr lang="en-US" sz="35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Java, JavaScript</a:t>
              </a:r>
              <a:endParaRPr/>
            </a:p>
          </p:txBody>
        </p:sp>
        <p:sp>
          <p:nvSpPr>
            <p:cNvPr id="380" name="Google Shape;380;p37"/>
            <p:cNvSpPr/>
            <p:nvPr/>
          </p:nvSpPr>
          <p:spPr>
            <a:xfrm rot="5400000">
              <a:off x="5625042" y="980180"/>
              <a:ext cx="642919" cy="5596708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FBE0CE">
                <a:alpha val="89803"/>
              </a:srgbClr>
            </a:solidFill>
            <a:ln cap="flat" cmpd="sng" w="9525">
              <a:solidFill>
                <a:srgbClr val="FBE0CE">
                  <a:alpha val="8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7"/>
            <p:cNvSpPr txBox="1"/>
            <p:nvPr/>
          </p:nvSpPr>
          <p:spPr>
            <a:xfrm>
              <a:off x="3148148" y="3488460"/>
              <a:ext cx="5565323" cy="58014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3825" lIns="247650" spcFirstLastPara="1" rIns="247650" wrap="square" tIns="12382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Programas mais complexos</a:t>
              </a:r>
              <a:endPara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Web 2.0</a:t>
              </a:r>
              <a:endParaRPr/>
            </a:p>
          </p:txBody>
        </p:sp>
        <p:sp>
          <p:nvSpPr>
            <p:cNvPr id="382" name="Google Shape;382;p37"/>
            <p:cNvSpPr/>
            <p:nvPr/>
          </p:nvSpPr>
          <p:spPr>
            <a:xfrm>
              <a:off x="0" y="3376709"/>
              <a:ext cx="3148148" cy="803649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FFA317"/>
                </a:gs>
                <a:gs pos="100000">
                  <a:srgbClr val="FFC972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7"/>
            <p:cNvSpPr txBox="1"/>
            <p:nvPr/>
          </p:nvSpPr>
          <p:spPr>
            <a:xfrm>
              <a:off x="39231" y="3415940"/>
              <a:ext cx="3069686" cy="7251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6675" lIns="133350" spcFirstLastPara="1" rIns="133350" wrap="square" tIns="66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Calibri"/>
                <a:buNone/>
              </a:pPr>
              <a:r>
                <a:rPr lang="en-US" sz="35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AJAX</a:t>
              </a:r>
              <a:endParaRPr/>
            </a:p>
          </p:txBody>
        </p:sp>
        <p:sp>
          <p:nvSpPr>
            <p:cNvPr id="384" name="Google Shape;384;p37"/>
            <p:cNvSpPr/>
            <p:nvPr/>
          </p:nvSpPr>
          <p:spPr>
            <a:xfrm rot="5400000">
              <a:off x="5625042" y="1824012"/>
              <a:ext cx="642919" cy="5596708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FCD7CA">
                <a:alpha val="89803"/>
              </a:srgbClr>
            </a:solidFill>
            <a:ln cap="flat" cmpd="sng" w="9525">
              <a:solidFill>
                <a:srgbClr val="FCD7CA">
                  <a:alpha val="89803"/>
                </a:srgbClr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7"/>
            <p:cNvSpPr txBox="1"/>
            <p:nvPr/>
          </p:nvSpPr>
          <p:spPr>
            <a:xfrm>
              <a:off x="3148148" y="4332292"/>
              <a:ext cx="5565323" cy="58014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3825" lIns="247650" spcFirstLastPara="1" rIns="247650" wrap="square" tIns="12382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Padrão de “Web Services”</a:t>
              </a:r>
              <a:endParaRPr/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Linguagem XML para descrever dados</a:t>
              </a:r>
              <a:endParaRPr/>
            </a:p>
          </p:txBody>
        </p:sp>
        <p:sp>
          <p:nvSpPr>
            <p:cNvPr id="386" name="Google Shape;386;p37"/>
            <p:cNvSpPr/>
            <p:nvPr/>
          </p:nvSpPr>
          <p:spPr>
            <a:xfrm>
              <a:off x="0" y="4220541"/>
              <a:ext cx="3148148" cy="803649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FF8800"/>
                </a:gs>
                <a:gs pos="100000">
                  <a:srgbClr val="FFAD6B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7"/>
            <p:cNvSpPr txBox="1"/>
            <p:nvPr/>
          </p:nvSpPr>
          <p:spPr>
            <a:xfrm>
              <a:off x="39231" y="4259772"/>
              <a:ext cx="3069686" cy="7251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6675" lIns="133350" spcFirstLastPara="1" rIns="133350" wrap="square" tIns="66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Calibri"/>
                <a:buNone/>
              </a:pPr>
              <a:r>
                <a:rPr lang="en-US" sz="35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XML-RPC</a:t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8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NCSA Mosaic</a:t>
            </a:r>
            <a:endParaRPr/>
          </a:p>
        </p:txBody>
      </p:sp>
      <p:pic>
        <p:nvPicPr>
          <p:cNvPr id="393" name="Google Shape;393;p3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-12418" r="-12417" t="0"/>
          <a:stretch/>
        </p:blipFill>
        <p:spPr>
          <a:xfrm>
            <a:off x="453572" y="1469874"/>
            <a:ext cx="8003042" cy="45483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9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Primeiros sites Web - Geocities</a:t>
            </a:r>
            <a:endParaRPr/>
          </a:p>
        </p:txBody>
      </p:sp>
      <p:pic>
        <p:nvPicPr>
          <p:cNvPr id="399" name="Google Shape;399;p3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54691" y="1600200"/>
            <a:ext cx="6034617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Qual transporte utilizar?</a:t>
            </a:r>
            <a:endParaRPr/>
          </a:p>
        </p:txBody>
      </p:sp>
      <p:sp>
        <p:nvSpPr>
          <p:cNvPr id="111" name="Google Shape;111;p4"/>
          <p:cNvSpPr txBox="1"/>
          <p:nvPr/>
        </p:nvSpPr>
        <p:spPr>
          <a:xfrm>
            <a:off x="257175" y="1676400"/>
            <a:ext cx="8629650" cy="4388734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 fontScale="925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Perda de dados</a:t>
            </a:r>
            <a:endParaRPr/>
          </a:p>
          <a:p>
            <a:pPr indent="-342900" lvl="0" marL="342900" marR="0" rtl="0" algn="l">
              <a:lnSpc>
                <a:spcPct val="90000"/>
              </a:lnSpc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Algumas aplicações (ex.: áudio) podem tolerar alguma perda </a:t>
            </a:r>
            <a:endParaRPr/>
          </a:p>
          <a:p>
            <a:pPr indent="-342900" lvl="0" marL="342900" marR="0" rtl="0" algn="l">
              <a:lnSpc>
                <a:spcPct val="90000"/>
              </a:lnSpc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Outras aplicações (ex.: transferência de arquivos, telnet) exigem transferência de dados 100% confiável 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188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Temporização</a:t>
            </a:r>
            <a:endParaRPr b="0" i="0" sz="2400" u="none" cap="none" strike="noStrike">
              <a:solidFill>
                <a:srgbClr val="FF8103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lnSpc>
                <a:spcPct val="90000"/>
              </a:lnSpc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Algumas aplicações (ex.: telefonia Internet, jogos interativos) exigem baixos atrasos para serem “efetivos”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188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Banda passante</a:t>
            </a:r>
            <a:endParaRPr b="0" i="0" sz="2400" u="none" cap="none" strike="noStrike">
              <a:solidFill>
                <a:srgbClr val="FF8103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lnSpc>
                <a:spcPct val="90000"/>
              </a:lnSpc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Algumas aplicações (ex.: multimídia) exigem uma banda mínima para serem “efetivas”</a:t>
            </a:r>
            <a:endParaRPr/>
          </a:p>
          <a:p>
            <a:pPr indent="-342900" lvl="0" marL="342900" marR="0" rtl="0" algn="l">
              <a:lnSpc>
                <a:spcPct val="90000"/>
              </a:lnSpc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Outras aplicações (“aplicações elásticas”) melhoram quando a banda disponível aumenta</a:t>
            </a:r>
            <a:endParaRPr b="0" i="0" sz="24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185738" lvl="0" marL="185738" marR="0" rtl="0" algn="l">
              <a:lnSpc>
                <a:spcPct val="90000"/>
              </a:lnSpc>
              <a:spcBef>
                <a:spcPts val="475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rebuchet MS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0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Web – “versões”</a:t>
            </a:r>
            <a:endParaRPr/>
          </a:p>
        </p:txBody>
      </p:sp>
      <p:sp>
        <p:nvSpPr>
          <p:cNvPr id="405" name="Google Shape;405;p4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Versão inicial: HTML + HTTP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Melhorias: Java, JavaScripts, CSS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Web “2.0”: Internet como plataforma para tudo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Programas na Web: AJAX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Serviços na Web: WebServices – XML-RPC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Multimídia: Tags para vídeo, animações…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1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Um site Web hoje</a:t>
            </a:r>
            <a:endParaRPr/>
          </a:p>
        </p:txBody>
      </p:sp>
      <p:sp>
        <p:nvSpPr>
          <p:cNvPr id="411" name="Google Shape;411;p4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Wilderness Downtown: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http://www.thewildernessdowntown.com/</a:t>
            </a:r>
            <a:r>
              <a:rPr lang="en-US"/>
              <a:t>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Site feito completamente com elementos padrão, sem uso de plug-ins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2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Definições - URL</a:t>
            </a:r>
            <a:endParaRPr/>
          </a:p>
        </p:txBody>
      </p:sp>
      <p:sp>
        <p:nvSpPr>
          <p:cNvPr id="417" name="Google Shape;417;p42"/>
          <p:cNvSpPr txBox="1"/>
          <p:nvPr/>
        </p:nvSpPr>
        <p:spPr>
          <a:xfrm>
            <a:off x="676275" y="1447800"/>
            <a:ext cx="7766050" cy="3800475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Primeiro alguns jargões</a:t>
            </a:r>
            <a:endParaRPr b="1" sz="1900">
              <a:solidFill>
                <a:srgbClr val="FF8103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475"/>
              </a:spcBef>
              <a:spcAft>
                <a:spcPts val="0"/>
              </a:spcAft>
              <a:buClr>
                <a:srgbClr val="FF8103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Página Web</a:t>
            </a:r>
            <a:r>
              <a:rPr lang="en-US" sz="19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consiste de </a:t>
            </a:r>
            <a:r>
              <a:rPr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objetos</a:t>
            </a:r>
            <a:endParaRPr sz="1900">
              <a:solidFill>
                <a:srgbClr val="FF8103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1188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Objeto pode ser arquivo HTML, imagem JPEG, Java applet, arquivo de áudio,…</a:t>
            </a:r>
            <a:endParaRPr/>
          </a:p>
          <a:p>
            <a:pPr indent="-342900" lvl="0" marL="342900" marR="0" rtl="0" algn="l">
              <a:spcBef>
                <a:spcPts val="1188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 página Web consiste de </a:t>
            </a:r>
            <a:r>
              <a:rPr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arquivo-HTML base</a:t>
            </a: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, que inclui vários objetos referenciados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1188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Cada objeto é endereçado por uma </a:t>
            </a:r>
            <a:r>
              <a:rPr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URL (Uniform Resource Locator)</a:t>
            </a:r>
            <a:endParaRPr/>
          </a:p>
          <a:p>
            <a:pPr indent="-342900" lvl="0" marL="342900" marR="0" rtl="0" algn="l">
              <a:spcBef>
                <a:spcPts val="1188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Exemplo de URL:</a:t>
            </a:r>
            <a:endParaRPr/>
          </a:p>
          <a:p>
            <a:pPr indent="0" lvl="0" marL="0" marR="0" rtl="0" algn="l">
              <a:spcBef>
                <a:spcPts val="1188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418" name="Google Shape;418;p42"/>
          <p:cNvGrpSpPr/>
          <p:nvPr/>
        </p:nvGrpSpPr>
        <p:grpSpPr>
          <a:xfrm>
            <a:off x="1298575" y="5008563"/>
            <a:ext cx="7402513" cy="1127125"/>
            <a:chOff x="818" y="3155"/>
            <a:chExt cx="4663" cy="710"/>
          </a:xfrm>
        </p:grpSpPr>
        <p:sp>
          <p:nvSpPr>
            <p:cNvPr id="419" name="Google Shape;419;p42"/>
            <p:cNvSpPr txBox="1"/>
            <p:nvPr/>
          </p:nvSpPr>
          <p:spPr>
            <a:xfrm>
              <a:off x="818" y="3155"/>
              <a:ext cx="4146" cy="29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6800" lIns="90000" spcFirstLastPara="1" rIns="90000" wrap="square" tIns="468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00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www.someschool.edu/someDept/pic.gif</a:t>
              </a:r>
              <a:endParaRPr/>
            </a:p>
          </p:txBody>
        </p:sp>
        <p:sp>
          <p:nvSpPr>
            <p:cNvPr id="420" name="Google Shape;420;p42"/>
            <p:cNvSpPr/>
            <p:nvPr/>
          </p:nvSpPr>
          <p:spPr>
            <a:xfrm rot="-5400000">
              <a:off x="1940" y="2396"/>
              <a:ext cx="57" cy="2256"/>
            </a:xfrm>
            <a:prstGeom prst="leftBrace">
              <a:avLst>
                <a:gd fmla="val 329825" name="adj1"/>
                <a:gd fmla="val 50000" name="adj2"/>
              </a:avLst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42"/>
            <p:cNvSpPr/>
            <p:nvPr/>
          </p:nvSpPr>
          <p:spPr>
            <a:xfrm rot="-5400000">
              <a:off x="4325" y="2392"/>
              <a:ext cx="57" cy="2255"/>
            </a:xfrm>
            <a:prstGeom prst="leftBrace">
              <a:avLst>
                <a:gd fmla="val 329678" name="adj1"/>
                <a:gd fmla="val 50000" name="adj2"/>
              </a:avLst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42"/>
            <p:cNvSpPr txBox="1"/>
            <p:nvPr/>
          </p:nvSpPr>
          <p:spPr>
            <a:xfrm>
              <a:off x="1381" y="3623"/>
              <a:ext cx="1689" cy="2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6800" lIns="90000" spcFirstLastPara="1" rIns="90000" wrap="square" tIns="468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900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Nome do hospedeiro</a:t>
              </a:r>
              <a:endParaRPr/>
            </a:p>
          </p:txBody>
        </p:sp>
        <p:sp>
          <p:nvSpPr>
            <p:cNvPr id="423" name="Google Shape;423;p42"/>
            <p:cNvSpPr txBox="1"/>
            <p:nvPr/>
          </p:nvSpPr>
          <p:spPr>
            <a:xfrm>
              <a:off x="3661" y="3573"/>
              <a:ext cx="1493" cy="2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6800" lIns="90000" spcFirstLastPara="1" rIns="90000" wrap="square" tIns="468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900">
                  <a:solidFill>
                    <a:srgbClr val="000000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Nome do caminho</a:t>
              </a: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3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Uma página HTML simples</a:t>
            </a:r>
            <a:endParaRPr/>
          </a:p>
        </p:txBody>
      </p:sp>
      <p:sp>
        <p:nvSpPr>
          <p:cNvPr id="429" name="Google Shape;429;p4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&lt;HTML&gt;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&lt;HEAD&gt;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&lt;TITLE&gt;Minha primeira página&lt;/TITLE&gt;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&lt;/HEAD&gt;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&lt;BODY&gt;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Essa é a minha primeira página WEB!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&lt;IMG SRC=“smile.gif”&gt;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Aprenda sobre HTML: &lt;A HREF=http://www.w3c.org&gt;Página do W3C&lt;/A&gt;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&lt;/BODY&gt;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&lt;/HTML&gt;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4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Protocolo HTTP</a:t>
            </a:r>
            <a:endParaRPr/>
          </a:p>
        </p:txBody>
      </p:sp>
      <p:sp>
        <p:nvSpPr>
          <p:cNvPr id="435" name="Google Shape;435;p44"/>
          <p:cNvSpPr txBox="1"/>
          <p:nvPr/>
        </p:nvSpPr>
        <p:spPr>
          <a:xfrm>
            <a:off x="412790" y="1430950"/>
            <a:ext cx="4265613" cy="4259263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-185738" lvl="0" marL="1857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HTTP: hypertext transfer protocol</a:t>
            </a:r>
            <a:endParaRPr/>
          </a:p>
          <a:p>
            <a:pPr indent="-342900" lvl="0" marL="342900" marR="0" rtl="0" algn="l">
              <a:spcBef>
                <a:spcPts val="1188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Protocolo da camada de aplicação da Web</a:t>
            </a:r>
            <a:endParaRPr/>
          </a:p>
          <a:p>
            <a:pPr indent="-342900" lvl="0" marL="342900" marR="0" rtl="0" algn="l">
              <a:spcBef>
                <a:spcPts val="1188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Modelo cliente/servidor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614362" marR="0" rtl="0" algn="l">
              <a:spcBef>
                <a:spcPts val="713"/>
              </a:spcBef>
              <a:spcAft>
                <a:spcPts val="0"/>
              </a:spcAft>
              <a:buClr>
                <a:srgbClr val="618FFD"/>
              </a:buClr>
              <a:buSzPts val="1900"/>
              <a:buFont typeface="Arial"/>
              <a:buChar char="•"/>
            </a:pPr>
            <a:r>
              <a:rPr b="0" i="0" lang="en-US" sz="1900" u="none" cap="none" strike="noStrike">
                <a:solidFill>
                  <a:srgbClr val="618FFD"/>
                </a:solidFill>
                <a:latin typeface="Trebuchet MS"/>
                <a:ea typeface="Trebuchet MS"/>
                <a:cs typeface="Trebuchet MS"/>
                <a:sym typeface="Trebuchet MS"/>
              </a:rPr>
              <a:t>Cliente:</a:t>
            </a: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browser que solicita, recebe e apresenta objetos da Web </a:t>
            </a:r>
            <a:endParaRPr/>
          </a:p>
          <a:p>
            <a:pPr indent="-342900" lvl="1" marL="614362" marR="0" rtl="0" algn="l">
              <a:spcBef>
                <a:spcPts val="713"/>
              </a:spcBef>
              <a:spcAft>
                <a:spcPts val="0"/>
              </a:spcAft>
              <a:buClr>
                <a:srgbClr val="618FFD"/>
              </a:buClr>
              <a:buSzPts val="1900"/>
              <a:buFont typeface="Arial"/>
              <a:buChar char="•"/>
            </a:pPr>
            <a:r>
              <a:rPr b="0" i="0" lang="en-US" sz="1900" u="none" cap="none" strike="noStrike">
                <a:solidFill>
                  <a:srgbClr val="618FFD"/>
                </a:solidFill>
                <a:latin typeface="Trebuchet MS"/>
                <a:ea typeface="Trebuchet MS"/>
                <a:cs typeface="Trebuchet MS"/>
                <a:sym typeface="Trebuchet MS"/>
              </a:rPr>
              <a:t>Servidor:</a:t>
            </a:r>
            <a:r>
              <a:rPr b="0" i="0" lang="en-US" sz="1900" u="none" cap="none" strike="noStrik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 envia objetos em resposta a pedidos</a:t>
            </a:r>
            <a:endParaRPr b="0" i="0" sz="19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1188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HTTP 1.0: RFC1945</a:t>
            </a:r>
            <a:endParaRPr sz="1900" u="sng">
              <a:solidFill>
                <a:srgbClr val="FC0128"/>
              </a:solidFill>
              <a:latin typeface="Trebuchet MS"/>
              <a:ea typeface="Trebuchet MS"/>
              <a:cs typeface="Trebuchet MS"/>
              <a:sym typeface="Trebuchet MS"/>
              <a:hlinkClick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-342900" lvl="0" marL="342900" marR="0" rtl="0" algn="l">
              <a:spcBef>
                <a:spcPts val="1188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HTTP 1.1: RFC2068</a:t>
            </a:r>
            <a:endParaRPr sz="1900" u="sng">
              <a:solidFill>
                <a:srgbClr val="FC0128"/>
              </a:solidFill>
              <a:latin typeface="Trebuchet MS"/>
              <a:ea typeface="Trebuchet MS"/>
              <a:cs typeface="Trebuchet MS"/>
              <a:sym typeface="Trebuchet MS"/>
              <a:hlinkClick r:id="rId4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pic>
        <p:nvPicPr>
          <p:cNvPr id="436" name="Google Shape;436;p4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45203" y="2046900"/>
            <a:ext cx="3354387" cy="288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5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Tipos de conexões</a:t>
            </a:r>
            <a:endParaRPr/>
          </a:p>
        </p:txBody>
      </p:sp>
      <p:sp>
        <p:nvSpPr>
          <p:cNvPr id="442" name="Google Shape;442;p45"/>
          <p:cNvSpPr txBox="1"/>
          <p:nvPr/>
        </p:nvSpPr>
        <p:spPr>
          <a:xfrm>
            <a:off x="676275" y="1905000"/>
            <a:ext cx="86868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-185738" lvl="0" marL="18573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HTTP não persistente</a:t>
            </a:r>
            <a:endParaRPr sz="1900">
              <a:solidFill>
                <a:srgbClr val="FF8103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No máximo, um objeto é enviado sobre uma conexão TCP</a:t>
            </a:r>
            <a:endParaRPr/>
          </a:p>
          <a:p>
            <a:pPr indent="-342900" lvl="0" marL="342900" marR="0" rtl="0" algn="l">
              <a:spcBef>
                <a:spcPts val="95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O HTTP/1.0 utiliza HTTP não persistente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185738" lvl="0" marL="185738" marR="0" rtl="0" algn="l">
              <a:spcBef>
                <a:spcPts val="1188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HTTP persistente</a:t>
            </a:r>
            <a:endParaRPr sz="1900">
              <a:solidFill>
                <a:srgbClr val="FF8103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475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Múltiplos objetos podem ser enviados sobre uma conexão 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TCP entre o cliente e o servidor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713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O HTTP/1.1 utiliza conexões persistentes em seu modo padrão 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6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Mensagem HTTP Request</a:t>
            </a:r>
            <a:endParaRPr/>
          </a:p>
        </p:txBody>
      </p:sp>
      <p:sp>
        <p:nvSpPr>
          <p:cNvPr id="448" name="Google Shape;448;p46"/>
          <p:cNvSpPr txBox="1"/>
          <p:nvPr/>
        </p:nvSpPr>
        <p:spPr>
          <a:xfrm>
            <a:off x="268650" y="5199063"/>
            <a:ext cx="3325813" cy="1008062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618FFD"/>
                </a:solidFill>
                <a:latin typeface="Arial"/>
                <a:ea typeface="Arial"/>
                <a:cs typeface="Arial"/>
                <a:sym typeface="Arial"/>
              </a:rPr>
              <a:t>Carriage return,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618FFD"/>
                </a:solidFill>
                <a:latin typeface="Arial"/>
                <a:ea typeface="Arial"/>
                <a:cs typeface="Arial"/>
                <a:sym typeface="Arial"/>
              </a:rPr>
              <a:t>line feed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618FFD"/>
                </a:solidFill>
                <a:latin typeface="Arial"/>
                <a:ea typeface="Arial"/>
                <a:cs typeface="Arial"/>
                <a:sym typeface="Arial"/>
              </a:rPr>
              <a:t>indica fim da mensagem</a:t>
            </a:r>
            <a:endParaRPr/>
          </a:p>
        </p:txBody>
      </p:sp>
      <p:sp>
        <p:nvSpPr>
          <p:cNvPr id="449" name="Google Shape;449;p46"/>
          <p:cNvSpPr txBox="1"/>
          <p:nvPr/>
        </p:nvSpPr>
        <p:spPr>
          <a:xfrm>
            <a:off x="666750" y="1295400"/>
            <a:ext cx="776605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Dois tipos de mensagens HTTP: </a:t>
            </a:r>
            <a:r>
              <a:rPr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request, response</a:t>
            </a:r>
            <a:endParaRPr/>
          </a:p>
          <a:p>
            <a:pPr indent="-342900" lvl="0" marL="342900" marR="0" rtl="0" algn="l">
              <a:spcBef>
                <a:spcPts val="1188"/>
              </a:spcBef>
              <a:spcAft>
                <a:spcPts val="0"/>
              </a:spcAft>
              <a:buClr>
                <a:srgbClr val="FF8103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HTTP request message:</a:t>
            </a:r>
            <a:endParaRPr/>
          </a:p>
          <a:p>
            <a:pPr indent="-342900" lvl="0" marL="342900" marR="0" rtl="0" algn="l">
              <a:spcBef>
                <a:spcPts val="1188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	ASCII (formato legível para humanos)</a:t>
            </a:r>
            <a:endParaRPr/>
          </a:p>
        </p:txBody>
      </p:sp>
      <p:sp>
        <p:nvSpPr>
          <p:cNvPr id="450" name="Google Shape;450;p46"/>
          <p:cNvSpPr txBox="1"/>
          <p:nvPr/>
        </p:nvSpPr>
        <p:spPr>
          <a:xfrm>
            <a:off x="3051538" y="3446463"/>
            <a:ext cx="6965950" cy="2972225"/>
          </a:xfrm>
          <a:prstGeom prst="rect">
            <a:avLst/>
          </a:prstGeom>
          <a:noFill/>
          <a:ln cap="flat" cmpd="sng" w="9525">
            <a:solidFill>
              <a:srgbClr val="FFFF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GET /somedir/page.html HTTP/1.0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Host: </a:t>
            </a:r>
            <a:r>
              <a:rPr b="1" lang="en-US" sz="2000" u="sng">
                <a:solidFill>
                  <a:srgbClr val="FC0128"/>
                </a:solidFill>
                <a:latin typeface="Courier New"/>
                <a:ea typeface="Courier New"/>
                <a:cs typeface="Courier New"/>
                <a:sym typeface="Courier Ne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www.scholl.edu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Connection: close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User-agent: Mozilla/4.0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Accept: text/html, image/gif,image/jpeg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Accept-language:fr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1" lang="en-US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extra carriage return, line feed</a:t>
            </a:r>
            <a:r>
              <a:rPr lang="en-US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</a:t>
            </a:r>
            <a:endParaRPr/>
          </a:p>
        </p:txBody>
      </p:sp>
      <p:sp>
        <p:nvSpPr>
          <p:cNvPr id="451" name="Google Shape;451;p46"/>
          <p:cNvSpPr txBox="1"/>
          <p:nvPr/>
        </p:nvSpPr>
        <p:spPr>
          <a:xfrm>
            <a:off x="21830" y="2636838"/>
            <a:ext cx="3003550" cy="1679575"/>
          </a:xfrm>
          <a:prstGeom prst="rect">
            <a:avLst/>
          </a:prstGeom>
          <a:noFill/>
          <a:ln cap="flat" cmpd="sng" w="9525">
            <a:solidFill>
              <a:srgbClr val="0198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618FFD"/>
                </a:solidFill>
                <a:latin typeface="Arial"/>
                <a:ea typeface="Arial"/>
                <a:cs typeface="Arial"/>
                <a:sym typeface="Arial"/>
              </a:rPr>
              <a:t>Linha de pedido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618FFD"/>
                </a:solidFill>
                <a:latin typeface="Arial"/>
                <a:ea typeface="Arial"/>
                <a:cs typeface="Arial"/>
                <a:sym typeface="Arial"/>
              </a:rPr>
              <a:t>(comandos GET, POST,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618FFD"/>
                </a:solidFill>
                <a:latin typeface="Arial"/>
                <a:ea typeface="Arial"/>
                <a:cs typeface="Arial"/>
                <a:sym typeface="Arial"/>
              </a:rPr>
              <a:t>HEAD )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070C0"/>
                </a:solidFill>
                <a:latin typeface="Courier New"/>
                <a:ea typeface="Courier New"/>
                <a:cs typeface="Courier New"/>
                <a:sym typeface="Courier New"/>
              </a:rPr>
              <a:t>(REQUISIÇÃO)</a:t>
            </a:r>
            <a:endParaRPr/>
          </a:p>
        </p:txBody>
      </p:sp>
      <p:sp>
        <p:nvSpPr>
          <p:cNvPr id="452" name="Google Shape;452;p46"/>
          <p:cNvSpPr/>
          <p:nvPr/>
        </p:nvSpPr>
        <p:spPr>
          <a:xfrm>
            <a:off x="3020618" y="3767138"/>
            <a:ext cx="317500" cy="1893887"/>
          </a:xfrm>
          <a:custGeom>
            <a:rect b="b" l="l" r="r" t="t"/>
            <a:pathLst>
              <a:path extrusionOk="0" h="924" w="150">
                <a:moveTo>
                  <a:pt x="122" y="6"/>
                </a:moveTo>
                <a:lnTo>
                  <a:pt x="0" y="0"/>
                </a:lnTo>
                <a:lnTo>
                  <a:pt x="0" y="924"/>
                </a:lnTo>
                <a:lnTo>
                  <a:pt x="150" y="918"/>
                </a:lnTo>
              </a:path>
            </a:pathLst>
          </a:custGeom>
          <a:noFill/>
          <a:ln cap="flat" cmpd="sng" w="25550">
            <a:solidFill>
              <a:srgbClr val="618FFD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" name="Google Shape;453;p46"/>
          <p:cNvSpPr txBox="1"/>
          <p:nvPr/>
        </p:nvSpPr>
        <p:spPr>
          <a:xfrm>
            <a:off x="1452925" y="4144963"/>
            <a:ext cx="1477963" cy="703262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618FFD"/>
                </a:solidFill>
                <a:latin typeface="Arial"/>
                <a:ea typeface="Arial"/>
                <a:cs typeface="Arial"/>
                <a:sym typeface="Arial"/>
              </a:rPr>
              <a:t>Linhas de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618FFD"/>
                </a:solidFill>
                <a:latin typeface="Arial"/>
                <a:ea typeface="Arial"/>
                <a:cs typeface="Arial"/>
                <a:sym typeface="Arial"/>
              </a:rPr>
              <a:t>cabeçalho</a:t>
            </a:r>
            <a:endParaRPr/>
          </a:p>
        </p:txBody>
      </p:sp>
      <p:cxnSp>
        <p:nvCxnSpPr>
          <p:cNvPr id="454" name="Google Shape;454;p46"/>
          <p:cNvCxnSpPr/>
          <p:nvPr/>
        </p:nvCxnSpPr>
        <p:spPr>
          <a:xfrm>
            <a:off x="2660255" y="5737225"/>
            <a:ext cx="720725" cy="284163"/>
          </a:xfrm>
          <a:prstGeom prst="straightConnector1">
            <a:avLst/>
          </a:prstGeom>
          <a:noFill/>
          <a:ln cap="flat" cmpd="sng" w="25550">
            <a:solidFill>
              <a:srgbClr val="618FFD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cxnSp>
        <p:nvCxnSpPr>
          <p:cNvPr id="455" name="Google Shape;455;p46"/>
          <p:cNvCxnSpPr/>
          <p:nvPr/>
        </p:nvCxnSpPr>
        <p:spPr>
          <a:xfrm>
            <a:off x="2660255" y="3317875"/>
            <a:ext cx="358775" cy="220663"/>
          </a:xfrm>
          <a:prstGeom prst="straightConnector1">
            <a:avLst/>
          </a:prstGeom>
          <a:noFill/>
          <a:ln cap="flat" cmpd="sng" w="25550">
            <a:solidFill>
              <a:srgbClr val="618FFD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456" name="Google Shape;456;p46"/>
          <p:cNvSpPr txBox="1"/>
          <p:nvPr/>
        </p:nvSpPr>
        <p:spPr>
          <a:xfrm>
            <a:off x="3165080" y="2924175"/>
            <a:ext cx="5327650" cy="460375"/>
          </a:xfrm>
          <a:prstGeom prst="rect">
            <a:avLst/>
          </a:prstGeom>
          <a:noFill/>
          <a:ln cap="flat" cmpd="sng" w="126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C012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Método  URL                           Versão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47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Mensagem HTTP Response</a:t>
            </a:r>
            <a:endParaRPr/>
          </a:p>
        </p:txBody>
      </p:sp>
      <p:sp>
        <p:nvSpPr>
          <p:cNvPr id="462" name="Google Shape;462;p47"/>
          <p:cNvSpPr txBox="1"/>
          <p:nvPr/>
        </p:nvSpPr>
        <p:spPr>
          <a:xfrm>
            <a:off x="3178175" y="2592781"/>
            <a:ext cx="5819775" cy="253365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HTTP/1.0 200 OK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Date: Thu, 06 Aug 1998 12:00:15 GMT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Server: Apache/1.3.0 (Unix)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Last-Modified: Mon, 22 Jun 1998 …...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Content-Length: 6821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Content-Type: text/html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 data data data data ... </a:t>
            </a:r>
            <a:endParaRPr/>
          </a:p>
        </p:txBody>
      </p:sp>
      <p:sp>
        <p:nvSpPr>
          <p:cNvPr id="463" name="Google Shape;463;p47"/>
          <p:cNvSpPr txBox="1"/>
          <p:nvPr/>
        </p:nvSpPr>
        <p:spPr>
          <a:xfrm>
            <a:off x="457200" y="2016519"/>
            <a:ext cx="2249487" cy="125095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618FFD"/>
                </a:solidFill>
                <a:latin typeface="Arial"/>
                <a:ea typeface="Arial"/>
                <a:cs typeface="Arial"/>
                <a:sym typeface="Arial"/>
              </a:rPr>
              <a:t>Linha de </a:t>
            </a:r>
            <a:r>
              <a:rPr i="1" lang="en-US" sz="1900">
                <a:solidFill>
                  <a:srgbClr val="618FFD"/>
                </a:solidFill>
                <a:latin typeface="Arial"/>
                <a:ea typeface="Arial"/>
                <a:cs typeface="Arial"/>
                <a:sym typeface="Arial"/>
              </a:rPr>
              <a:t>status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618FFD"/>
                </a:solidFill>
                <a:latin typeface="Arial"/>
                <a:ea typeface="Arial"/>
                <a:cs typeface="Arial"/>
                <a:sym typeface="Arial"/>
              </a:rPr>
              <a:t>(protocolo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618FFD"/>
                </a:solidFill>
                <a:latin typeface="Arial"/>
                <a:ea typeface="Arial"/>
                <a:cs typeface="Arial"/>
                <a:sym typeface="Arial"/>
              </a:rPr>
              <a:t>código de </a:t>
            </a:r>
            <a:r>
              <a:rPr i="1" lang="en-US" sz="1900">
                <a:solidFill>
                  <a:srgbClr val="618FFD"/>
                </a:solidFill>
                <a:latin typeface="Arial"/>
                <a:ea typeface="Arial"/>
                <a:cs typeface="Arial"/>
                <a:sym typeface="Arial"/>
              </a:rPr>
              <a:t>status</a:t>
            </a:r>
            <a:r>
              <a:rPr lang="en-US" sz="1900">
                <a:solidFill>
                  <a:srgbClr val="618FF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618FFD"/>
                </a:solidFill>
                <a:latin typeface="Arial"/>
                <a:ea typeface="Arial"/>
                <a:cs typeface="Arial"/>
                <a:sym typeface="Arial"/>
              </a:rPr>
              <a:t>frase de </a:t>
            </a:r>
            <a:r>
              <a:rPr i="1" lang="en-US" sz="1900">
                <a:solidFill>
                  <a:srgbClr val="618FFD"/>
                </a:solidFill>
                <a:latin typeface="Arial"/>
                <a:ea typeface="Arial"/>
                <a:cs typeface="Arial"/>
                <a:sym typeface="Arial"/>
              </a:rPr>
              <a:t>status</a:t>
            </a:r>
            <a:r>
              <a:rPr lang="en-US" sz="1900">
                <a:solidFill>
                  <a:srgbClr val="618FFD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</p:txBody>
      </p:sp>
      <p:cxnSp>
        <p:nvCxnSpPr>
          <p:cNvPr id="464" name="Google Shape;464;p47"/>
          <p:cNvCxnSpPr/>
          <p:nvPr/>
        </p:nvCxnSpPr>
        <p:spPr>
          <a:xfrm>
            <a:off x="2217737" y="2519756"/>
            <a:ext cx="1000125" cy="257175"/>
          </a:xfrm>
          <a:prstGeom prst="straightConnector1">
            <a:avLst/>
          </a:prstGeom>
          <a:noFill/>
          <a:ln cap="flat" cmpd="sng" w="25550">
            <a:solidFill>
              <a:srgbClr val="618FFD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465" name="Google Shape;465;p47"/>
          <p:cNvSpPr/>
          <p:nvPr/>
        </p:nvSpPr>
        <p:spPr>
          <a:xfrm>
            <a:off x="3084512" y="2881706"/>
            <a:ext cx="277813" cy="1638300"/>
          </a:xfrm>
          <a:custGeom>
            <a:rect b="b" l="l" r="r" t="t"/>
            <a:pathLst>
              <a:path extrusionOk="0" h="1428" w="162">
                <a:moveTo>
                  <a:pt x="132" y="9"/>
                </a:moveTo>
                <a:lnTo>
                  <a:pt x="0" y="0"/>
                </a:lnTo>
                <a:lnTo>
                  <a:pt x="0" y="1428"/>
                </a:lnTo>
                <a:lnTo>
                  <a:pt x="162" y="1425"/>
                </a:lnTo>
              </a:path>
            </a:pathLst>
          </a:custGeom>
          <a:noFill/>
          <a:ln cap="flat" cmpd="sng" w="25550">
            <a:solidFill>
              <a:srgbClr val="618FFD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6" name="Google Shape;466;p47"/>
          <p:cNvSpPr txBox="1"/>
          <p:nvPr/>
        </p:nvSpPr>
        <p:spPr>
          <a:xfrm>
            <a:off x="1652587" y="3626244"/>
            <a:ext cx="1404938" cy="6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618FFD"/>
                </a:solidFill>
                <a:latin typeface="Arial"/>
                <a:ea typeface="Arial"/>
                <a:cs typeface="Arial"/>
                <a:sym typeface="Arial"/>
              </a:rPr>
              <a:t>Linhas de</a:t>
            </a:r>
            <a:endParaRPr/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618FFD"/>
                </a:solidFill>
                <a:latin typeface="Arial"/>
                <a:ea typeface="Arial"/>
                <a:cs typeface="Arial"/>
                <a:sym typeface="Arial"/>
              </a:rPr>
              <a:t>cabeçalho</a:t>
            </a:r>
            <a:endParaRPr/>
          </a:p>
        </p:txBody>
      </p:sp>
      <p:cxnSp>
        <p:nvCxnSpPr>
          <p:cNvPr id="467" name="Google Shape;467;p47"/>
          <p:cNvCxnSpPr/>
          <p:nvPr/>
        </p:nvCxnSpPr>
        <p:spPr>
          <a:xfrm flipH="1" rot="10800000">
            <a:off x="2105025" y="4985144"/>
            <a:ext cx="1000125" cy="260350"/>
          </a:xfrm>
          <a:prstGeom prst="straightConnector1">
            <a:avLst/>
          </a:prstGeom>
          <a:noFill/>
          <a:ln cap="flat" cmpd="sng" w="25550">
            <a:solidFill>
              <a:srgbClr val="618FFD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468" name="Google Shape;468;p47"/>
          <p:cNvSpPr txBox="1"/>
          <p:nvPr/>
        </p:nvSpPr>
        <p:spPr>
          <a:xfrm>
            <a:off x="546100" y="4969269"/>
            <a:ext cx="1709737" cy="6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618FFD"/>
                </a:solidFill>
                <a:latin typeface="Arial"/>
                <a:ea typeface="Arial"/>
                <a:cs typeface="Arial"/>
                <a:sym typeface="Arial"/>
              </a:rPr>
              <a:t>Dados, ex.: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618FFD"/>
                </a:solidFill>
                <a:latin typeface="Arial"/>
                <a:ea typeface="Arial"/>
                <a:cs typeface="Arial"/>
                <a:sym typeface="Arial"/>
              </a:rPr>
              <a:t>arquivo html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8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Códigos de resposta</a:t>
            </a:r>
            <a:endParaRPr/>
          </a:p>
        </p:txBody>
      </p:sp>
      <p:sp>
        <p:nvSpPr>
          <p:cNvPr id="474" name="Google Shape;474;p48"/>
          <p:cNvSpPr/>
          <p:nvPr/>
        </p:nvSpPr>
        <p:spPr>
          <a:xfrm>
            <a:off x="671513" y="1543050"/>
            <a:ext cx="8993187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Na primeira linha da mensagem de resposta servidor </a:t>
            </a:r>
            <a:r>
              <a:rPr lang="en-US" sz="1900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🡪</a:t>
            </a:r>
            <a:r>
              <a:rPr lang="en-US" sz="19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cliente.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Alguns exemplos de códigos:</a:t>
            </a:r>
            <a:endParaRPr/>
          </a:p>
          <a:p>
            <a:pPr indent="0" lvl="0" marL="0" marR="0" rtl="0" algn="l">
              <a:spcBef>
                <a:spcPts val="1188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8103"/>
                </a:solidFill>
                <a:latin typeface="Calibri"/>
                <a:ea typeface="Calibri"/>
                <a:cs typeface="Calibri"/>
                <a:sym typeface="Calibri"/>
              </a:rPr>
              <a:t>200 OK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Requisição bem-sucedida, objeto requisitado a seguir nesta mensagem</a:t>
            </a:r>
            <a:endParaRPr sz="19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1188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8103"/>
                </a:solidFill>
                <a:latin typeface="Calibri"/>
                <a:ea typeface="Calibri"/>
                <a:cs typeface="Calibri"/>
                <a:sym typeface="Calibri"/>
              </a:rPr>
              <a:t>301 Moved permanently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Objeto requisitado foi movido, nova localização especificada a seguir nesta mensagem (Location:)</a:t>
            </a:r>
            <a:endParaRPr/>
          </a:p>
          <a:p>
            <a:pPr indent="0" lvl="0" marL="0" marR="0" rtl="0" algn="l">
              <a:spcBef>
                <a:spcPts val="1188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8103"/>
                </a:solidFill>
                <a:latin typeface="Calibri"/>
                <a:ea typeface="Calibri"/>
                <a:cs typeface="Calibri"/>
                <a:sym typeface="Calibri"/>
              </a:rPr>
              <a:t>400 Bad request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Mensagem de requisição não compreendida pelo servidor</a:t>
            </a:r>
            <a:endParaRPr sz="19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1188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8103"/>
                </a:solidFill>
                <a:latin typeface="Calibri"/>
                <a:ea typeface="Calibri"/>
                <a:cs typeface="Calibri"/>
                <a:sym typeface="Calibri"/>
              </a:rPr>
              <a:t>404 Not Found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Documento requisitado não encontrado neste servidor</a:t>
            </a:r>
            <a:endParaRPr sz="19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475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8103"/>
                </a:solidFill>
                <a:latin typeface="Calibri"/>
                <a:ea typeface="Calibri"/>
                <a:cs typeface="Calibri"/>
                <a:sym typeface="Calibri"/>
              </a:rPr>
              <a:t>505 HTTP version not supported</a:t>
            </a:r>
            <a:endParaRPr/>
          </a:p>
          <a:p>
            <a:pPr indent="0" lvl="0" marL="0" marR="0" rtl="0" algn="l">
              <a:spcBef>
                <a:spcPts val="1188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810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49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Mantendo estado: cookies</a:t>
            </a:r>
            <a:endParaRPr/>
          </a:p>
        </p:txBody>
      </p:sp>
      <p:sp>
        <p:nvSpPr>
          <p:cNvPr id="480" name="Google Shape;480;p49"/>
          <p:cNvSpPr txBox="1"/>
          <p:nvPr/>
        </p:nvSpPr>
        <p:spPr>
          <a:xfrm>
            <a:off x="567100" y="1501703"/>
            <a:ext cx="864235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O que os cookies podem trazer: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Autorização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Cartões de compra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Recomendações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Estado de sessão do usuário (Web e-mail)</a:t>
            </a:r>
            <a:endParaRPr/>
          </a:p>
          <a:p>
            <a:pPr indent="-2222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Noto Sans Symbols"/>
              <a:buNone/>
            </a:pPr>
            <a:r>
              <a:t/>
            </a:r>
            <a:endParaRPr b="1" sz="1900">
              <a:solidFill>
                <a:srgbClr val="618FFD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8103"/>
                </a:solidFill>
                <a:latin typeface="Trebuchet MS"/>
                <a:ea typeface="Trebuchet MS"/>
                <a:cs typeface="Trebuchet MS"/>
                <a:sym typeface="Trebuchet MS"/>
              </a:rPr>
              <a:t>Cookies e privacidade: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Cookies permitem que sites saibam muito sobre você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Você pode fornecer nome e e-mail para os sites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Mecanismos de busca usam redirecionamento e cookies para saberem mais sobre você</a:t>
            </a:r>
            <a:endParaRPr sz="19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•"/>
            </a:pPr>
            <a:r>
              <a:rPr lang="en-US" sz="19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Companhias de propaganda obtêm informações por meio dos sites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Requisitos</a:t>
            </a:r>
            <a:endParaRPr/>
          </a:p>
        </p:txBody>
      </p:sp>
      <p:graphicFrame>
        <p:nvGraphicFramePr>
          <p:cNvPr id="117" name="Google Shape;117;p5"/>
          <p:cNvGraphicFramePr/>
          <p:nvPr/>
        </p:nvGraphicFramePr>
        <p:xfrm>
          <a:off x="457200" y="16002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{1A979257-7410-433F-99A4-9B6FB24BCC6B}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</a:rPr>
                        <a:t>Aplicação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Perdas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Banda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Sensível ao atraso?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Transferência de arquivos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 perdas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elástica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não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E-mail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 perdas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elástica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não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Open Sans"/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Web documents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tolerante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elástica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não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Open Sans"/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Streaming áudio/vídeo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tolerante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áudio: 5 Kb-1 Mb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vídeo:10 Kb-5 Mb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sim, 100’s mseg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áudio/vídeo gravado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tolerante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igual à anterior 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sim, segundos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Open Sans"/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jogos interativos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tolerante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depende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sim, 100’s mseg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Open Sans"/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e-business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Open Sans"/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 perda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Open Sans"/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elástica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Open Sans"/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sim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Alguns serviços da Internet</a:t>
            </a:r>
            <a:endParaRPr/>
          </a:p>
        </p:txBody>
      </p:sp>
      <p:graphicFrame>
        <p:nvGraphicFramePr>
          <p:cNvPr id="123" name="Google Shape;123;p6"/>
          <p:cNvGraphicFramePr/>
          <p:nvPr/>
        </p:nvGraphicFramePr>
        <p:xfrm>
          <a:off x="1050677" y="16002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{1A979257-7410-433F-99A4-9B6FB24BCC6B}</a:tableStyleId>
              </a:tblPr>
              <a:tblGrid>
                <a:gridCol w="2205675"/>
                <a:gridCol w="2205675"/>
                <a:gridCol w="2205675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Aplicação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Protocolo</a:t>
                      </a: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 utilizado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</a:rPr>
                        <a:t>Transporte</a:t>
                      </a: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e-mail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SMTP [RFC 821]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POP [RFC 1939]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IMAP [RFC 3501]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TCP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acesso de terminais remotos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TELNET [RFC 854]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SSH [RFC 4251]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TCP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Web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HTTP [RFC 2068]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TCP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transferência de arquivos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FTP [RFC 959]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SFTP [RFC 4251]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TCP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streaming multimídia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RTP ou proprietário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(ex.: RealNetworks)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TCP ou UDP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servidor de arquivos remoto</a:t>
                      </a:r>
                      <a:endParaRPr sz="1800">
                        <a:solidFill>
                          <a:srgbClr val="00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NFS, AFS, SMB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TCP ou UDP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Open Sans"/>
                        <a:buNone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telefonia Internet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RTP,</a:t>
                      </a:r>
                      <a:r>
                        <a:rPr lang="en-US" sz="1800"/>
                        <a:t> proprietário (Skype)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Tipicamente UDP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DNS</a:t>
            </a:r>
            <a:endParaRPr/>
          </a:p>
        </p:txBody>
      </p:sp>
      <p:sp>
        <p:nvSpPr>
          <p:cNvPr id="129" name="Google Shape;129;p7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8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DNS</a:t>
            </a:r>
            <a:endParaRPr/>
          </a:p>
        </p:txBody>
      </p:sp>
      <p:sp>
        <p:nvSpPr>
          <p:cNvPr id="135" name="Google Shape;135;p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Tradução de nomes fáceis de lembrar (caracteres) para endereços IP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Início da Internet: arquivo hosts.txt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Atualização mensal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Cópia para cada máquina ligada na rede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9"/>
          <p:cNvSpPr txBox="1"/>
          <p:nvPr>
            <p:ph type="title"/>
          </p:nvPr>
        </p:nvSpPr>
        <p:spPr>
          <a:xfrm>
            <a:off x="45720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DNS – Domain Name Service</a:t>
            </a:r>
            <a:endParaRPr/>
          </a:p>
        </p:txBody>
      </p:sp>
      <p:sp>
        <p:nvSpPr>
          <p:cNvPr id="141" name="Google Shape;141;p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DNS cria servidores que mapeiam um nome a um IP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Base de dados distribuída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Inicialmente: somente ASCII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Atual: suporte a caracteres de todas as línguas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Primeiros domínios aparecendo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presentacao Proposta AG">
  <a:themeElements>
    <a:clrScheme name="Expo">
      <a:dk1>
        <a:srgbClr val="000000"/>
      </a:dk1>
      <a:lt1>
        <a:srgbClr val="FFFFFF"/>
      </a:lt1>
      <a:dk2>
        <a:srgbClr val="263B86"/>
      </a:dk2>
      <a:lt2>
        <a:srgbClr val="76B6F2"/>
      </a:lt2>
      <a:accent1>
        <a:srgbClr val="FBC01E"/>
      </a:accent1>
      <a:accent2>
        <a:srgbClr val="EFE1A2"/>
      </a:accent2>
      <a:accent3>
        <a:srgbClr val="FA8716"/>
      </a:accent3>
      <a:accent4>
        <a:srgbClr val="BE0204"/>
      </a:accent4>
      <a:accent5>
        <a:srgbClr val="640F10"/>
      </a:accent5>
      <a:accent6>
        <a:srgbClr val="7E13E3"/>
      </a:accent6>
      <a:hlink>
        <a:srgbClr val="D2D200"/>
      </a:hlink>
      <a:folHlink>
        <a:srgbClr val="D0B9F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2010-11-18T21:47:05Z</dcterms:created>
  <dc:creator>Daniel Macedo</dc:creator>
</cp:coreProperties>
</file>